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7" r:id="rId1"/>
    <p:sldMasterId id="2147483961" r:id="rId2"/>
    <p:sldMasterId id="2147483983" r:id="rId3"/>
    <p:sldMasterId id="2147483992" r:id="rId4"/>
  </p:sldMasterIdLst>
  <p:notesMasterIdLst>
    <p:notesMasterId r:id="rId15"/>
  </p:notesMasterIdLst>
  <p:handoutMasterIdLst>
    <p:handoutMasterId r:id="rId16"/>
  </p:handoutMasterIdLst>
  <p:sldIdLst>
    <p:sldId id="590" r:id="rId5"/>
    <p:sldId id="786" r:id="rId6"/>
    <p:sldId id="587" r:id="rId7"/>
    <p:sldId id="793" r:id="rId8"/>
    <p:sldId id="792" r:id="rId9"/>
    <p:sldId id="794" r:id="rId10"/>
    <p:sldId id="785" r:id="rId11"/>
    <p:sldId id="788" r:id="rId12"/>
    <p:sldId id="789" r:id="rId13"/>
    <p:sldId id="787" r:id="rId14"/>
  </p:sldIdLst>
  <p:sldSz cx="9144000" cy="5143500" type="screen16x9"/>
  <p:notesSz cx="6858000" cy="9144000"/>
  <p:defaultTextStyle>
    <a:defPPr>
      <a:defRPr lang="fr-FR"/>
    </a:defPPr>
    <a:lvl1pPr algn="l" defTabSz="457200" rtl="0" eaLnBrk="0" fontAlgn="base" hangingPunct="0">
      <a:spcBef>
        <a:spcPct val="0"/>
      </a:spcBef>
      <a:spcAft>
        <a:spcPct val="0"/>
      </a:spcAft>
      <a:defRPr kern="1200">
        <a:solidFill>
          <a:schemeClr val="tx1"/>
        </a:solidFill>
        <a:latin typeface="Arial" charset="0"/>
        <a:ea typeface="+mn-ea"/>
        <a:cs typeface="+mn-cs"/>
      </a:defRPr>
    </a:lvl1pPr>
    <a:lvl2pPr marL="457200" algn="l" defTabSz="457200" rtl="0" eaLnBrk="0" fontAlgn="base" hangingPunct="0">
      <a:spcBef>
        <a:spcPct val="0"/>
      </a:spcBef>
      <a:spcAft>
        <a:spcPct val="0"/>
      </a:spcAft>
      <a:defRPr kern="1200">
        <a:solidFill>
          <a:schemeClr val="tx1"/>
        </a:solidFill>
        <a:latin typeface="Arial" charset="0"/>
        <a:ea typeface="+mn-ea"/>
        <a:cs typeface="+mn-cs"/>
      </a:defRPr>
    </a:lvl2pPr>
    <a:lvl3pPr marL="914400" algn="l" defTabSz="457200" rtl="0" eaLnBrk="0" fontAlgn="base" hangingPunct="0">
      <a:spcBef>
        <a:spcPct val="0"/>
      </a:spcBef>
      <a:spcAft>
        <a:spcPct val="0"/>
      </a:spcAft>
      <a:defRPr kern="1200">
        <a:solidFill>
          <a:schemeClr val="tx1"/>
        </a:solidFill>
        <a:latin typeface="Arial"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orient="horz" pos="169" userDrawn="1">
          <p15:clr>
            <a:srgbClr val="A4A3A4"/>
          </p15:clr>
        </p15:guide>
        <p15:guide id="3" orient="horz" pos="463" userDrawn="1">
          <p15:clr>
            <a:srgbClr val="A4A3A4"/>
          </p15:clr>
        </p15:guide>
        <p15:guide id="4" pos="567" userDrawn="1">
          <p15:clr>
            <a:srgbClr val="A4A3A4"/>
          </p15:clr>
        </p15:guide>
        <p15:guide id="5" pos="5664">
          <p15:clr>
            <a:srgbClr val="A4A3A4"/>
          </p15:clr>
        </p15:guide>
        <p15:guide id="6" pos="378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ude Maranges" initials="CM"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42618"/>
    <a:srgbClr val="FFFF99"/>
    <a:srgbClr val="7E9390"/>
    <a:srgbClr val="D9D9D9"/>
    <a:srgbClr val="4F4D50"/>
    <a:srgbClr val="9322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34" autoAdjust="0"/>
    <p:restoredTop sz="95215" autoAdjust="0"/>
  </p:normalViewPr>
  <p:slideViewPr>
    <p:cSldViewPr snapToGrid="0" snapToObjects="1">
      <p:cViewPr varScale="1">
        <p:scale>
          <a:sx n="109" d="100"/>
          <a:sy n="109" d="100"/>
        </p:scale>
        <p:origin x="1099" y="77"/>
      </p:cViewPr>
      <p:guideLst>
        <p:guide orient="horz" pos="169"/>
        <p:guide orient="horz" pos="463"/>
        <p:guide pos="567"/>
        <p:guide pos="5664"/>
        <p:guide pos="3787"/>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160" d="100"/>
          <a:sy n="160" d="100"/>
        </p:scale>
        <p:origin x="394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362B622D-5E01-EB41-869E-FEA33871E31B}" type="datetimeFigureOut">
              <a:rPr lang="fr-FR"/>
              <a:pPr>
                <a:defRPr/>
              </a:pPr>
              <a:t>11/07/2025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50651703-F242-5B43-8CAC-59D935AC8F8F}" type="slidenum">
              <a:rPr lang="fr-FR"/>
              <a:pPr>
                <a:defRPr/>
              </a:pPr>
              <a:t>‹N°›</a:t>
            </a:fld>
            <a:endParaRPr lang="fr-FR" dirty="0"/>
          </a:p>
        </p:txBody>
      </p:sp>
    </p:spTree>
    <p:extLst>
      <p:ext uri="{BB962C8B-B14F-4D97-AF65-F5344CB8AC3E}">
        <p14:creationId xmlns:p14="http://schemas.microsoft.com/office/powerpoint/2010/main" val="140161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92A26D1F-DE50-7D43-8F3D-ADD7ACF5D78C}" type="datetimeFigureOut">
              <a:rPr lang="fr-FR"/>
              <a:pPr>
                <a:defRPr/>
              </a:pPr>
              <a:t>11/07/2025</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FR" noProof="0"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49E2AC39-619F-7E41-8F0E-A92CC0BEEBCB}" type="slidenum">
              <a:rPr lang="fr-FR" altLang="fr-FR"/>
              <a:pPr>
                <a:defRPr/>
              </a:pPr>
              <a:t>‹N°›</a:t>
            </a:fld>
            <a:endParaRPr lang="fr-FR" altLang="fr-FR" dirty="0"/>
          </a:p>
        </p:txBody>
      </p:sp>
    </p:spTree>
    <p:extLst>
      <p:ext uri="{BB962C8B-B14F-4D97-AF65-F5344CB8AC3E}">
        <p14:creationId xmlns:p14="http://schemas.microsoft.com/office/powerpoint/2010/main" val="15436359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Espace réservé des notes 2"/>
          <p:cNvSpPr>
            <a:spLocks noGrp="1"/>
          </p:cNvSpPr>
          <p:nvPr>
            <p:ph type="body" idx="1"/>
          </p:nvPr>
        </p:nvSpPr>
        <p:spPr>
          <a:xfrm>
            <a:off x="685800" y="4400550"/>
            <a:ext cx="5486400" cy="3600450"/>
          </a:xfrm>
          <a:prstGeom prst="rect">
            <a:avLst/>
          </a:prstGeom>
        </p:spPr>
        <p:txBody>
          <a:bodyPr/>
          <a:lstStyle/>
          <a:p>
            <a:endParaRPr lang="fr-FR" dirty="0"/>
          </a:p>
        </p:txBody>
      </p:sp>
    </p:spTree>
    <p:extLst>
      <p:ext uri="{BB962C8B-B14F-4D97-AF65-F5344CB8AC3E}">
        <p14:creationId xmlns:p14="http://schemas.microsoft.com/office/powerpoint/2010/main" val="3734063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Espace réservé des notes 2"/>
          <p:cNvSpPr>
            <a:spLocks noGrp="1"/>
          </p:cNvSpPr>
          <p:nvPr>
            <p:ph type="body" idx="1"/>
          </p:nvPr>
        </p:nvSpPr>
        <p:spPr>
          <a:xfrm>
            <a:off x="685800" y="4400550"/>
            <a:ext cx="5486400" cy="3600450"/>
          </a:xfrm>
          <a:prstGeom prst="rect">
            <a:avLst/>
          </a:prstGeom>
        </p:spPr>
        <p:txBody>
          <a:bodyPr/>
          <a:lstStyle/>
          <a:p>
            <a:endParaRPr lang="fr-FR" dirty="0"/>
          </a:p>
        </p:txBody>
      </p:sp>
    </p:spTree>
    <p:extLst>
      <p:ext uri="{BB962C8B-B14F-4D97-AF65-F5344CB8AC3E}">
        <p14:creationId xmlns:p14="http://schemas.microsoft.com/office/powerpoint/2010/main" val="1359357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jpe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168137" y="80948"/>
            <a:ext cx="7876388" cy="857250"/>
          </a:xfrm>
        </p:spPr>
        <p:txBody>
          <a:bodyPr/>
          <a:lstStyle>
            <a:lvl1pPr>
              <a:defRPr sz="2700" b="1"/>
            </a:lvl1pPr>
          </a:lstStyle>
          <a:p>
            <a:r>
              <a:rPr lang="fr-FR"/>
              <a:t>Cliquez et modifiez le titre</a:t>
            </a:r>
            <a:endParaRPr lang="fr-FR" dirty="0"/>
          </a:p>
        </p:txBody>
      </p:sp>
      <p:sp>
        <p:nvSpPr>
          <p:cNvPr id="11" name="Espace réservé du texte 9"/>
          <p:cNvSpPr>
            <a:spLocks noGrp="1"/>
          </p:cNvSpPr>
          <p:nvPr>
            <p:ph type="body" sz="quarter" idx="10"/>
          </p:nvPr>
        </p:nvSpPr>
        <p:spPr>
          <a:xfrm>
            <a:off x="1168137" y="1073098"/>
            <a:ext cx="8409708" cy="3521525"/>
          </a:xfrm>
        </p:spPr>
        <p:txBody>
          <a:bodyPr>
            <a:normAutofit/>
          </a:bodyPr>
          <a:lstStyle>
            <a:lvl1pPr marL="271463" indent="-271463">
              <a:defRPr sz="1800"/>
            </a:lvl1pPr>
            <a:lvl2pPr>
              <a:defRPr sz="1600"/>
            </a:lvl2pPr>
            <a:lvl3pPr>
              <a:defRPr sz="1400"/>
            </a:lvl3pPr>
            <a:lvl4pPr>
              <a:defRPr sz="1200"/>
            </a:lvl4pPr>
            <a:lvl5pPr>
              <a:defRPr sz="12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32327819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 visuel">
    <p:spTree>
      <p:nvGrpSpPr>
        <p:cNvPr id="1" name=""/>
        <p:cNvGrpSpPr/>
        <p:nvPr/>
      </p:nvGrpSpPr>
      <p:grpSpPr>
        <a:xfrm>
          <a:off x="0" y="0"/>
          <a:ext cx="0" cy="0"/>
          <a:chOff x="0" y="0"/>
          <a:chExt cx="0" cy="0"/>
        </a:xfrm>
      </p:grpSpPr>
      <p:sp>
        <p:nvSpPr>
          <p:cNvPr id="5" name="Rectangle 4"/>
          <p:cNvSpPr/>
          <p:nvPr userDrawn="1"/>
        </p:nvSpPr>
        <p:spPr>
          <a:xfrm>
            <a:off x="8070850" y="0"/>
            <a:ext cx="1073150" cy="1004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dirty="0">
              <a:latin typeface="+mj-lt"/>
            </a:endParaRPr>
          </a:p>
        </p:txBody>
      </p:sp>
    </p:spTree>
    <p:extLst>
      <p:ext uri="{BB962C8B-B14F-4D97-AF65-F5344CB8AC3E}">
        <p14:creationId xmlns:p14="http://schemas.microsoft.com/office/powerpoint/2010/main" val="158235966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843029" y="129994"/>
            <a:ext cx="7160353" cy="857250"/>
          </a:xfrm>
        </p:spPr>
        <p:txBody>
          <a:bodyPr anchor="t">
            <a:normAutofit/>
          </a:bodyPr>
          <a:lstStyle>
            <a:lvl1pPr>
              <a:defRPr sz="2700" b="1"/>
            </a:lvl1pPr>
          </a:lstStyle>
          <a:p>
            <a:r>
              <a:rPr lang="fr-FR" dirty="0"/>
              <a:t>Cliquez et modifiez le titre</a:t>
            </a:r>
          </a:p>
        </p:txBody>
      </p:sp>
    </p:spTree>
    <p:extLst>
      <p:ext uri="{BB962C8B-B14F-4D97-AF65-F5344CB8AC3E}">
        <p14:creationId xmlns:p14="http://schemas.microsoft.com/office/powerpoint/2010/main" val="53584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1">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1005331"/>
            <a:ext cx="8229600" cy="3589292"/>
          </a:xfrm>
        </p:spPr>
        <p:txBody>
          <a:bodyPr/>
          <a:lstStyle>
            <a:lvl1pPr>
              <a:defRPr sz="1600">
                <a:latin typeface="Arial"/>
                <a:cs typeface="Arial"/>
              </a:defRPr>
            </a:lvl1pPr>
            <a:lvl2pPr marL="742950" indent="-285750">
              <a:buFont typeface="Arial"/>
              <a:buChar char="•"/>
              <a:defRPr sz="1600">
                <a:latin typeface="Arial"/>
                <a:cs typeface="Arial"/>
              </a:defRPr>
            </a:lvl2pPr>
            <a:lvl3pPr marL="1143000" indent="-228600">
              <a:buFont typeface="Arial"/>
              <a:buChar char="•"/>
              <a:defRPr sz="1600">
                <a:latin typeface="Arial"/>
                <a:cs typeface="Arial"/>
              </a:defRPr>
            </a:lvl3pPr>
            <a:lvl4pPr marL="1600200" indent="-228600">
              <a:buFont typeface="Arial"/>
              <a:buChar char="•"/>
              <a:defRPr sz="1600">
                <a:latin typeface="Arial"/>
                <a:cs typeface="Arial"/>
              </a:defRPr>
            </a:lvl4pPr>
            <a:lvl5pPr marL="2057400" indent="-228600">
              <a:buFont typeface="Arial"/>
              <a:buChar char="•"/>
              <a:defRPr sz="1600">
                <a:latin typeface="Arial"/>
                <a:cs typeface="Arial"/>
              </a:defRPr>
            </a:lvl5pPr>
          </a:lstStyle>
          <a:p>
            <a:pPr lvl="0"/>
            <a:r>
              <a:rPr lang="fr-FR" dirty="0"/>
              <a:t>ITEM1</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38286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400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vertical et text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28650" y="4767263"/>
            <a:ext cx="2057400" cy="274637"/>
          </a:xfrm>
          <a:prstGeom prst="rect">
            <a:avLst/>
          </a:prstGeom>
        </p:spPr>
        <p:txBody>
          <a:bodyPr/>
          <a:lstStyle/>
          <a:p>
            <a:fld id="{A3F34CF8-0F6B-934F-9D4B-9004100F990C}" type="datetimeFigureOut">
              <a:rPr lang="fr-FR" smtClean="0"/>
              <a:t>11/07/2025</a:t>
            </a:fld>
            <a:endParaRPr lang="fr-FR" dirty="0"/>
          </a:p>
        </p:txBody>
      </p:sp>
      <p:sp>
        <p:nvSpPr>
          <p:cNvPr id="5" name="Espace réservé du pied de page 4"/>
          <p:cNvSpPr>
            <a:spLocks noGrp="1"/>
          </p:cNvSpPr>
          <p:nvPr>
            <p:ph type="ftr" sz="quarter" idx="11"/>
          </p:nvPr>
        </p:nvSpPr>
        <p:spPr>
          <a:xfrm>
            <a:off x="3028950" y="4767263"/>
            <a:ext cx="3086100" cy="274637"/>
          </a:xfrm>
          <a:prstGeom prst="rect">
            <a:avLst/>
          </a:prstGeom>
        </p:spPr>
        <p:txBody>
          <a:bodyPr/>
          <a:lstStyle/>
          <a:p>
            <a:endParaRPr lang="fr-FR" dirty="0"/>
          </a:p>
        </p:txBody>
      </p:sp>
      <p:sp>
        <p:nvSpPr>
          <p:cNvPr id="6" name="Espace réservé du numéro de diapositive 5"/>
          <p:cNvSpPr>
            <a:spLocks noGrp="1"/>
          </p:cNvSpPr>
          <p:nvPr>
            <p:ph type="sldNum" sz="quarter" idx="12"/>
          </p:nvPr>
        </p:nvSpPr>
        <p:spPr>
          <a:xfrm>
            <a:off x="6457950" y="4767263"/>
            <a:ext cx="2057400" cy="274637"/>
          </a:xfrm>
          <a:prstGeom prst="rect">
            <a:avLst/>
          </a:prstGeom>
        </p:spPr>
        <p:txBody>
          <a:bodyPr/>
          <a:lstStyle/>
          <a:p>
            <a:fld id="{5AD822AF-CB40-434B-BAC5-EB57E04E88BD}" type="slidenum">
              <a:rPr lang="fr-FR" smtClean="0"/>
              <a:t>‹N°›</a:t>
            </a:fld>
            <a:endParaRPr lang="fr-FR" dirty="0"/>
          </a:p>
        </p:txBody>
      </p:sp>
    </p:spTree>
    <p:extLst>
      <p:ext uri="{BB962C8B-B14F-4D97-AF65-F5344CB8AC3E}">
        <p14:creationId xmlns:p14="http://schemas.microsoft.com/office/powerpoint/2010/main" val="144376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9144000" cy="5143500"/>
          </a:xfrm>
          <a:prstGeom prst="rect">
            <a:avLst/>
          </a:prstGeom>
        </p:spPr>
        <p:txBody>
          <a:bodyPr/>
          <a:lstStyle>
            <a:lvl1pPr marL="0" indent="0">
              <a:buNone/>
              <a:defRPr/>
            </a:lvl1pPr>
          </a:lstStyle>
          <a:p>
            <a:r>
              <a:rPr lang="en-US" dirty="0"/>
              <a:t>Drag and Drop Image Here</a:t>
            </a:r>
          </a:p>
        </p:txBody>
      </p:sp>
      <p:sp>
        <p:nvSpPr>
          <p:cNvPr id="5" name="Rectangle 4">
            <a:extLst>
              <a:ext uri="{FF2B5EF4-FFF2-40B4-BE49-F238E27FC236}">
                <a16:creationId xmlns:a16="http://schemas.microsoft.com/office/drawing/2014/main" id="{D27A9D58-847A-4D2E-9210-BE112EE3A323}"/>
              </a:ext>
            </a:extLst>
          </p:cNvPr>
          <p:cNvSpPr/>
          <p:nvPr userDrawn="1"/>
        </p:nvSpPr>
        <p:spPr>
          <a:xfrm>
            <a:off x="0" y="4704919"/>
            <a:ext cx="9144000" cy="438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D901F125-03A5-4D08-A431-BF3E5057224A}"/>
              </a:ext>
            </a:extLst>
          </p:cNvPr>
          <p:cNvPicPr>
            <a:picLocks noChangeAspect="1"/>
          </p:cNvPicPr>
          <p:nvPr userDrawn="1"/>
        </p:nvPicPr>
        <p:blipFill>
          <a:blip r:embed="rId2"/>
          <a:stretch>
            <a:fillRect/>
          </a:stretch>
        </p:blipFill>
        <p:spPr>
          <a:xfrm>
            <a:off x="8183897" y="4780625"/>
            <a:ext cx="824718" cy="266945"/>
          </a:xfrm>
          <a:prstGeom prst="rect">
            <a:avLst/>
          </a:prstGeom>
        </p:spPr>
      </p:pic>
      <p:pic>
        <p:nvPicPr>
          <p:cNvPr id="7" name="Image 6">
            <a:extLst>
              <a:ext uri="{FF2B5EF4-FFF2-40B4-BE49-F238E27FC236}">
                <a16:creationId xmlns:a16="http://schemas.microsoft.com/office/drawing/2014/main" id="{C3A22BA8-A51F-45B4-857B-8E5A67B17414}"/>
              </a:ext>
            </a:extLst>
          </p:cNvPr>
          <p:cNvPicPr>
            <a:picLocks noChangeAspect="1"/>
          </p:cNvPicPr>
          <p:nvPr userDrawn="1"/>
        </p:nvPicPr>
        <p:blipFill>
          <a:blip r:embed="rId3"/>
          <a:stretch>
            <a:fillRect/>
          </a:stretch>
        </p:blipFill>
        <p:spPr>
          <a:xfrm>
            <a:off x="6517112" y="4777076"/>
            <a:ext cx="1466133" cy="286812"/>
          </a:xfrm>
          <a:prstGeom prst="rect">
            <a:avLst/>
          </a:prstGeom>
        </p:spPr>
      </p:pic>
      <p:pic>
        <p:nvPicPr>
          <p:cNvPr id="8" name="Imag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3944" y="4762511"/>
            <a:ext cx="796412" cy="447982"/>
          </a:xfrm>
          <a:prstGeom prst="rect">
            <a:avLst/>
          </a:prstGeom>
        </p:spPr>
      </p:pic>
    </p:spTree>
    <p:extLst>
      <p:ext uri="{BB962C8B-B14F-4D97-AF65-F5344CB8AC3E}">
        <p14:creationId xmlns:p14="http://schemas.microsoft.com/office/powerpoint/2010/main" val="1959786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949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4_Custom Layout">
    <p:spTree>
      <p:nvGrpSpPr>
        <p:cNvPr id="1" name=""/>
        <p:cNvGrpSpPr/>
        <p:nvPr/>
      </p:nvGrpSpPr>
      <p:grpSpPr>
        <a:xfrm>
          <a:off x="0" y="0"/>
          <a:ext cx="0" cy="0"/>
          <a:chOff x="0" y="0"/>
          <a:chExt cx="0" cy="0"/>
        </a:xfrm>
      </p:grpSpPr>
      <p:sp>
        <p:nvSpPr>
          <p:cNvPr id="4" name="Rectangle 3"/>
          <p:cNvSpPr/>
          <p:nvPr userDrawn="1"/>
        </p:nvSpPr>
        <p:spPr>
          <a:xfrm>
            <a:off x="0" y="1"/>
            <a:ext cx="9144000" cy="4719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4633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 name="Rectangle 10"/>
          <p:cNvSpPr/>
          <p:nvPr userDrawn="1"/>
        </p:nvSpPr>
        <p:spPr>
          <a:xfrm>
            <a:off x="0" y="1071224"/>
            <a:ext cx="1283426" cy="3327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1060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3421914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628650" y="4767264"/>
            <a:ext cx="2057400" cy="274637"/>
          </a:xfrm>
          <a:prstGeom prst="rect">
            <a:avLst/>
          </a:prstGeom>
        </p:spPr>
        <p:txBody>
          <a:bodyPr/>
          <a:lstStyle/>
          <a:p>
            <a:fld id="{A3F34CF8-0F6B-934F-9D4B-9004100F990C}" type="datetimeFigureOut">
              <a:rPr lang="fr-FR" smtClean="0"/>
              <a:t>11/07/2025</a:t>
            </a:fld>
            <a:endParaRPr lang="fr-FR" dirty="0"/>
          </a:p>
        </p:txBody>
      </p:sp>
      <p:sp>
        <p:nvSpPr>
          <p:cNvPr id="3" name="Espace réservé du pied de page 2"/>
          <p:cNvSpPr>
            <a:spLocks noGrp="1"/>
          </p:cNvSpPr>
          <p:nvPr>
            <p:ph type="ftr" sz="quarter" idx="11"/>
          </p:nvPr>
        </p:nvSpPr>
        <p:spPr>
          <a:xfrm>
            <a:off x="3028950" y="4767264"/>
            <a:ext cx="3086100" cy="274637"/>
          </a:xfrm>
          <a:prstGeom prst="rect">
            <a:avLst/>
          </a:prstGeom>
        </p:spPr>
        <p:txBody>
          <a:bodyPr/>
          <a:lstStyle/>
          <a:p>
            <a:endParaRPr lang="fr-FR" dirty="0"/>
          </a:p>
        </p:txBody>
      </p:sp>
      <p:sp>
        <p:nvSpPr>
          <p:cNvPr id="4" name="Espace réservé du numéro de diapositive 3"/>
          <p:cNvSpPr>
            <a:spLocks noGrp="1"/>
          </p:cNvSpPr>
          <p:nvPr>
            <p:ph type="sldNum" sz="quarter" idx="12"/>
          </p:nvPr>
        </p:nvSpPr>
        <p:spPr>
          <a:xfrm>
            <a:off x="6457950" y="4767264"/>
            <a:ext cx="2057400" cy="274637"/>
          </a:xfrm>
          <a:prstGeom prst="rect">
            <a:avLst/>
          </a:prstGeom>
        </p:spPr>
        <p:txBody>
          <a:bodyPr/>
          <a:lstStyle/>
          <a:p>
            <a:fld id="{5AD822AF-CB40-434B-BAC5-EB57E04E88BD}" type="slidenum">
              <a:rPr lang="fr-FR" smtClean="0"/>
              <a:t>‹N°›</a:t>
            </a:fld>
            <a:endParaRPr lang="fr-FR" dirty="0"/>
          </a:p>
        </p:txBody>
      </p:sp>
    </p:spTree>
    <p:extLst>
      <p:ext uri="{BB962C8B-B14F-4D97-AF65-F5344CB8AC3E}">
        <p14:creationId xmlns:p14="http://schemas.microsoft.com/office/powerpoint/2010/main" val="2118141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9144000" cy="5143500"/>
          </a:xfrm>
          <a:prstGeom prst="rect">
            <a:avLst/>
          </a:prstGeom>
        </p:spPr>
        <p:txBody>
          <a:bodyPr/>
          <a:lstStyle>
            <a:lvl1pPr marL="0" indent="0">
              <a:buNone/>
              <a:defRPr/>
            </a:lvl1pPr>
          </a:lstStyle>
          <a:p>
            <a:r>
              <a:rPr lang="en-US" dirty="0"/>
              <a:t>Drag and Drop Image Here</a:t>
            </a:r>
          </a:p>
        </p:txBody>
      </p:sp>
      <p:sp>
        <p:nvSpPr>
          <p:cNvPr id="5" name="Rectangle 4">
            <a:extLst>
              <a:ext uri="{FF2B5EF4-FFF2-40B4-BE49-F238E27FC236}">
                <a16:creationId xmlns:a16="http://schemas.microsoft.com/office/drawing/2014/main" id="{D27A9D58-847A-4D2E-9210-BE112EE3A323}"/>
              </a:ext>
            </a:extLst>
          </p:cNvPr>
          <p:cNvSpPr/>
          <p:nvPr userDrawn="1"/>
        </p:nvSpPr>
        <p:spPr>
          <a:xfrm>
            <a:off x="0" y="4704919"/>
            <a:ext cx="9144000" cy="438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D901F125-03A5-4D08-A431-BF3E5057224A}"/>
              </a:ext>
            </a:extLst>
          </p:cNvPr>
          <p:cNvPicPr>
            <a:picLocks noChangeAspect="1"/>
          </p:cNvPicPr>
          <p:nvPr userDrawn="1"/>
        </p:nvPicPr>
        <p:blipFill>
          <a:blip r:embed="rId2"/>
          <a:stretch>
            <a:fillRect/>
          </a:stretch>
        </p:blipFill>
        <p:spPr>
          <a:xfrm>
            <a:off x="8183897" y="4780625"/>
            <a:ext cx="824718" cy="266945"/>
          </a:xfrm>
          <a:prstGeom prst="rect">
            <a:avLst/>
          </a:prstGeom>
        </p:spPr>
      </p:pic>
      <p:pic>
        <p:nvPicPr>
          <p:cNvPr id="7" name="Image 6">
            <a:extLst>
              <a:ext uri="{FF2B5EF4-FFF2-40B4-BE49-F238E27FC236}">
                <a16:creationId xmlns:a16="http://schemas.microsoft.com/office/drawing/2014/main" id="{C3A22BA8-A51F-45B4-857B-8E5A67B17414}"/>
              </a:ext>
            </a:extLst>
          </p:cNvPr>
          <p:cNvPicPr>
            <a:picLocks noChangeAspect="1"/>
          </p:cNvPicPr>
          <p:nvPr userDrawn="1"/>
        </p:nvPicPr>
        <p:blipFill>
          <a:blip r:embed="rId3"/>
          <a:stretch>
            <a:fillRect/>
          </a:stretch>
        </p:blipFill>
        <p:spPr>
          <a:xfrm>
            <a:off x="6517112" y="4777076"/>
            <a:ext cx="1466133" cy="286812"/>
          </a:xfrm>
          <a:prstGeom prst="rect">
            <a:avLst/>
          </a:prstGeom>
        </p:spPr>
      </p:pic>
      <p:pic>
        <p:nvPicPr>
          <p:cNvPr id="8" name="Imag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3944" y="4762511"/>
            <a:ext cx="796412" cy="447982"/>
          </a:xfrm>
          <a:prstGeom prst="rect">
            <a:avLst/>
          </a:prstGeom>
        </p:spPr>
      </p:pic>
    </p:spTree>
    <p:extLst>
      <p:ext uri="{BB962C8B-B14F-4D97-AF65-F5344CB8AC3E}">
        <p14:creationId xmlns:p14="http://schemas.microsoft.com/office/powerpoint/2010/main" val="114159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12315" y="4771297"/>
            <a:ext cx="342900" cy="316149"/>
          </a:xfrm>
          <a:prstGeom prst="rect">
            <a:avLst/>
          </a:prstGeom>
        </p:spPr>
      </p:pic>
    </p:spTree>
    <p:extLst>
      <p:ext uri="{BB962C8B-B14F-4D97-AF65-F5344CB8AC3E}">
        <p14:creationId xmlns:p14="http://schemas.microsoft.com/office/powerpoint/2010/main" val="1533386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4_Custom Layout">
    <p:spTree>
      <p:nvGrpSpPr>
        <p:cNvPr id="1" name=""/>
        <p:cNvGrpSpPr/>
        <p:nvPr/>
      </p:nvGrpSpPr>
      <p:grpSpPr>
        <a:xfrm>
          <a:off x="0" y="0"/>
          <a:ext cx="0" cy="0"/>
          <a:chOff x="0" y="0"/>
          <a:chExt cx="0" cy="0"/>
        </a:xfrm>
      </p:grpSpPr>
      <p:sp>
        <p:nvSpPr>
          <p:cNvPr id="4" name="Rectangle 3"/>
          <p:cNvSpPr/>
          <p:nvPr userDrawn="1"/>
        </p:nvSpPr>
        <p:spPr>
          <a:xfrm>
            <a:off x="0" y="1"/>
            <a:ext cx="9144000" cy="47195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795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11" name="Rectangle 10"/>
          <p:cNvSpPr/>
          <p:nvPr userDrawn="1"/>
        </p:nvSpPr>
        <p:spPr>
          <a:xfrm>
            <a:off x="0" y="1071224"/>
            <a:ext cx="1283426" cy="3327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93522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273844"/>
            <a:ext cx="7886700" cy="994172"/>
          </a:xfrm>
          <a:prstGeom prst="rect">
            <a:avLst/>
          </a:prstGeom>
        </p:spPr>
        <p:txBody>
          <a:bodyPr/>
          <a:lstStyle/>
          <a:p>
            <a:r>
              <a:rPr lang="fr-FR"/>
              <a:t>Modifiez le style du titre</a:t>
            </a:r>
          </a:p>
        </p:txBody>
      </p:sp>
    </p:spTree>
    <p:extLst>
      <p:ext uri="{BB962C8B-B14F-4D97-AF65-F5344CB8AC3E}">
        <p14:creationId xmlns:p14="http://schemas.microsoft.com/office/powerpoint/2010/main" val="1913328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4.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118904" y="71438"/>
            <a:ext cx="7877175" cy="857250"/>
          </a:xfrm>
          <a:prstGeom prst="rect">
            <a:avLst/>
          </a:prstGeom>
        </p:spPr>
        <p:txBody>
          <a:bodyPr vert="horz" lIns="91440" tIns="45720" rIns="91440" bIns="45720" rtlCol="0" anchor="t">
            <a:normAutofit/>
          </a:bodyPr>
          <a:lstStyle/>
          <a:p>
            <a:r>
              <a:rPr lang="fr-FR" dirty="0"/>
              <a:t>Cliquez et modifiez le titre</a:t>
            </a:r>
          </a:p>
        </p:txBody>
      </p:sp>
      <p:sp>
        <p:nvSpPr>
          <p:cNvPr id="1027" name="Espace réservé du texte 2"/>
          <p:cNvSpPr>
            <a:spLocks noGrp="1"/>
          </p:cNvSpPr>
          <p:nvPr>
            <p:ph type="body" idx="1"/>
          </p:nvPr>
        </p:nvSpPr>
        <p:spPr bwMode="auto">
          <a:xfrm>
            <a:off x="1118904" y="1063625"/>
            <a:ext cx="796290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ltLang="fr-FR" dirty="0"/>
              <a:t>Cliquez pour 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p>
        </p:txBody>
      </p:sp>
      <p:sp>
        <p:nvSpPr>
          <p:cNvPr id="5" name="Rectangle 4"/>
          <p:cNvSpPr/>
          <p:nvPr userDrawn="1"/>
        </p:nvSpPr>
        <p:spPr>
          <a:xfrm>
            <a:off x="0" y="-3175"/>
            <a:ext cx="901700" cy="46038"/>
          </a:xfrm>
          <a:prstGeom prst="rect">
            <a:avLst/>
          </a:prstGeom>
          <a:solidFill>
            <a:srgbClr val="E4261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p>
        </p:txBody>
      </p:sp>
      <p:pic>
        <p:nvPicPr>
          <p:cNvPr id="6" name="Image 2"/>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85738" y="236538"/>
            <a:ext cx="47466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2494634"/>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Lst>
  <p:transition spd="med">
    <p:fade/>
  </p:transition>
  <p:txStyles>
    <p:titleStyle>
      <a:lvl1pPr algn="l" defTabSz="457200" rtl="0" eaLnBrk="1" fontAlgn="base" hangingPunct="1">
        <a:lnSpc>
          <a:spcPct val="90000"/>
        </a:lnSpc>
        <a:spcBef>
          <a:spcPct val="0"/>
        </a:spcBef>
        <a:spcAft>
          <a:spcPct val="0"/>
        </a:spcAft>
        <a:defRPr sz="3200" kern="1200" cap="all">
          <a:solidFill>
            <a:srgbClr val="E42618"/>
          </a:solidFill>
          <a:latin typeface="+mj-lt"/>
          <a:ea typeface="HelveticaNeueLT Com 57 Cn"/>
          <a:cs typeface="HelveticaNeueLT Com 57 Cn" panose="020B0506030502030204" pitchFamily="34" charset="0"/>
        </a:defRPr>
      </a:lvl1pPr>
      <a:lvl2pPr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2pPr>
      <a:lvl3pPr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3pPr>
      <a:lvl4pPr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4pPr>
      <a:lvl5pPr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5pPr>
      <a:lvl6pPr marL="457200"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6pPr>
      <a:lvl7pPr marL="914400"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7pPr>
      <a:lvl8pPr marL="1371600"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8pPr>
      <a:lvl9pPr marL="1828800" algn="l" defTabSz="457200" rtl="0" eaLnBrk="1" fontAlgn="base" hangingPunct="1">
        <a:lnSpc>
          <a:spcPct val="90000"/>
        </a:lnSpc>
        <a:spcBef>
          <a:spcPct val="0"/>
        </a:spcBef>
        <a:spcAft>
          <a:spcPct val="0"/>
        </a:spcAft>
        <a:defRPr sz="3200">
          <a:solidFill>
            <a:schemeClr val="bg2"/>
          </a:solidFill>
          <a:latin typeface="Arial" pitchFamily="34" charset="0"/>
          <a:ea typeface="HelveticaNeueLT Com 57 Cn"/>
          <a:cs typeface="HelveticaNeueLT Com 57 Cn"/>
        </a:defRPr>
      </a:lvl9pPr>
    </p:titleStyle>
    <p:bodyStyle>
      <a:lvl1pPr marL="342900" indent="-342900" algn="l" defTabSz="457200" rtl="0" eaLnBrk="1" fontAlgn="base" hangingPunct="1">
        <a:lnSpc>
          <a:spcPct val="90000"/>
        </a:lnSpc>
        <a:spcBef>
          <a:spcPct val="20000"/>
        </a:spcBef>
        <a:spcAft>
          <a:spcPct val="0"/>
        </a:spcAft>
        <a:buClr>
          <a:schemeClr val="tx2"/>
        </a:buClr>
        <a:buSzPct val="80000"/>
        <a:buFont typeface="Wingdings 3" charset="2"/>
        <a:buChar char=""/>
        <a:defRPr sz="2000" kern="1200">
          <a:solidFill>
            <a:schemeClr val="tx1"/>
          </a:solidFill>
          <a:latin typeface="+mj-lt"/>
          <a:ea typeface="HelveticaNeueLT Com 67 MdCn"/>
          <a:cs typeface="HelveticaNeueLT Com 67 MdCn" panose="020B0606030502030204" pitchFamily="34" charset="0"/>
        </a:defRPr>
      </a:lvl1pPr>
      <a:lvl2pPr marL="742950" indent="-285750" algn="l" defTabSz="457200" rtl="0" eaLnBrk="1" fontAlgn="base" hangingPunct="1">
        <a:lnSpc>
          <a:spcPct val="90000"/>
        </a:lnSpc>
        <a:spcBef>
          <a:spcPct val="20000"/>
        </a:spcBef>
        <a:spcAft>
          <a:spcPct val="0"/>
        </a:spcAft>
        <a:buSzPct val="100000"/>
        <a:buBlip>
          <a:blip r:embed="rId7"/>
        </a:buBlip>
        <a:defRPr kern="1200">
          <a:solidFill>
            <a:schemeClr val="tx2"/>
          </a:solidFill>
          <a:latin typeface="+mj-lt"/>
          <a:ea typeface="HelveticaNeueLT Com 57 Cn"/>
          <a:cs typeface="HelveticaNeueLT Com 57 Cn" panose="020B0506030502030204" pitchFamily="34" charset="0"/>
        </a:defRPr>
      </a:lvl2pPr>
      <a:lvl3pPr marL="1143000" indent="-228600" algn="l" defTabSz="457200" rtl="0" eaLnBrk="1" fontAlgn="base" hangingPunct="1">
        <a:lnSpc>
          <a:spcPct val="90000"/>
        </a:lnSpc>
        <a:spcBef>
          <a:spcPct val="20000"/>
        </a:spcBef>
        <a:spcAft>
          <a:spcPct val="0"/>
        </a:spcAft>
        <a:buFont typeface="Arial" charset="0"/>
        <a:buChar char="•"/>
        <a:defRPr sz="1600" kern="1200">
          <a:solidFill>
            <a:schemeClr val="tx2"/>
          </a:solidFill>
          <a:latin typeface="+mj-lt"/>
          <a:ea typeface="HelveticaNeueLT Com 57 Cn"/>
          <a:cs typeface="HelveticaNeueLT Com 57 Cn" panose="020B0506030502030204" pitchFamily="34" charset="0"/>
        </a:defRPr>
      </a:lvl3pPr>
      <a:lvl4pPr marL="1600200" indent="-228600" algn="l" defTabSz="457200" rtl="0" eaLnBrk="1" fontAlgn="base" hangingPunct="1">
        <a:lnSpc>
          <a:spcPct val="90000"/>
        </a:lnSpc>
        <a:spcBef>
          <a:spcPct val="20000"/>
        </a:spcBef>
        <a:spcAft>
          <a:spcPct val="0"/>
        </a:spcAft>
        <a:buFont typeface="Arial" charset="0"/>
        <a:buChar char="–"/>
        <a:defRPr sz="1400" kern="1200">
          <a:solidFill>
            <a:schemeClr val="tx2"/>
          </a:solidFill>
          <a:latin typeface="+mj-lt"/>
          <a:ea typeface="HelveticaNeueLT Com 57 Cn"/>
          <a:cs typeface="HelveticaNeueLT Com 57 Cn" panose="020B0506030502030204" pitchFamily="34" charset="0"/>
        </a:defRPr>
      </a:lvl4pPr>
      <a:lvl5pPr marL="2057400" indent="-228600" algn="l" defTabSz="457200" rtl="0" eaLnBrk="1" fontAlgn="base" hangingPunct="1">
        <a:lnSpc>
          <a:spcPct val="90000"/>
        </a:lnSpc>
        <a:spcBef>
          <a:spcPct val="20000"/>
        </a:spcBef>
        <a:spcAft>
          <a:spcPct val="0"/>
        </a:spcAft>
        <a:buFont typeface="Arial" charset="0"/>
        <a:buChar char="»"/>
        <a:defRPr sz="1400" kern="1200">
          <a:solidFill>
            <a:schemeClr val="tx2"/>
          </a:solidFill>
          <a:latin typeface="+mj-lt"/>
          <a:ea typeface="HelveticaNeueLT Com 57 Cn"/>
          <a:cs typeface="HelveticaNeueLT Com 57 Cn" panose="020B0506030502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ZoneTexte 15"/>
          <p:cNvSpPr txBox="1"/>
          <p:nvPr userDrawn="1"/>
        </p:nvSpPr>
        <p:spPr>
          <a:xfrm rot="16200000">
            <a:off x="-1353503" y="2059879"/>
            <a:ext cx="3254285" cy="292388"/>
          </a:xfrm>
          <a:prstGeom prst="rect">
            <a:avLst/>
          </a:prstGeom>
          <a:noFill/>
        </p:spPr>
        <p:txBody>
          <a:bodyPr wrap="square">
            <a:spAutoFit/>
          </a:bodyPr>
          <a:lstStyle/>
          <a:p>
            <a:pPr algn="r">
              <a:defRPr/>
            </a:pPr>
            <a:r>
              <a:rPr lang="fr-FR" sz="1300" spc="200" dirty="0">
                <a:solidFill>
                  <a:srgbClr val="7E9390">
                    <a:alpha val="43000"/>
                  </a:srgbClr>
                </a:solidFill>
              </a:rPr>
              <a:t>ADMISSIONS</a:t>
            </a:r>
          </a:p>
        </p:txBody>
      </p:sp>
      <p:pic>
        <p:nvPicPr>
          <p:cNvPr id="17" name="Image 2"/>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85738" y="236538"/>
            <a:ext cx="47466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userDrawn="1"/>
        </p:nvSpPr>
        <p:spPr>
          <a:xfrm>
            <a:off x="0" y="-3175"/>
            <a:ext cx="901700" cy="46038"/>
          </a:xfrm>
          <a:prstGeom prst="rect">
            <a:avLst/>
          </a:prstGeom>
          <a:solidFill>
            <a:srgbClr val="E4261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dirty="0"/>
          </a:p>
        </p:txBody>
      </p:sp>
      <p:pic>
        <p:nvPicPr>
          <p:cNvPr id="19" name="Image 7"/>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0963" y="3995738"/>
            <a:ext cx="906462"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918611"/>
      </p:ext>
    </p:extLst>
  </p:cSld>
  <p:clrMap bg1="lt1" tx1="dk1" bg2="lt2" tx2="dk2" accent1="accent1" accent2="accent2" accent3="accent3" accent4="accent4" accent5="accent5" accent6="accent6" hlink="hlink" folHlink="folHlink"/>
  <p:sldLayoutIdLst>
    <p:sldLayoutId id="2147483968" r:id="rId1"/>
    <p:sldLayoutId id="214748397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rot="10800000">
            <a:off x="8893746" y="111316"/>
            <a:ext cx="249656" cy="443039"/>
            <a:chOff x="10026" y="148425"/>
            <a:chExt cx="332874" cy="590718"/>
          </a:xfrm>
        </p:grpSpPr>
        <p:sp>
          <p:nvSpPr>
            <p:cNvPr id="16" name="Rectangle 15"/>
            <p:cNvSpPr/>
            <p:nvPr/>
          </p:nvSpPr>
          <p:spPr>
            <a:xfrm>
              <a:off x="10026" y="148428"/>
              <a:ext cx="203334"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Rectangle 1"/>
          <p:cNvSpPr/>
          <p:nvPr userDrawn="1"/>
        </p:nvSpPr>
        <p:spPr>
          <a:xfrm>
            <a:off x="0" y="4857750"/>
            <a:ext cx="9144000" cy="285750"/>
          </a:xfrm>
          <a:prstGeom prst="rect">
            <a:avLst/>
          </a:prstGeom>
          <a:solidFill>
            <a:srgbClr val="E6E6E6">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extBox 11"/>
          <p:cNvSpPr txBox="1"/>
          <p:nvPr userDrawn="1"/>
        </p:nvSpPr>
        <p:spPr>
          <a:xfrm>
            <a:off x="8469631" y="4884683"/>
            <a:ext cx="599559" cy="230832"/>
          </a:xfrm>
          <a:prstGeom prst="rect">
            <a:avLst/>
          </a:prstGeom>
          <a:noFill/>
        </p:spPr>
        <p:txBody>
          <a:bodyPr wrap="square" rtlCol="0" anchor="ctr">
            <a:spAutoFit/>
          </a:bodyPr>
          <a:lstStyle/>
          <a:p>
            <a:pPr algn="r"/>
            <a:fld id="{260E2A6B-A809-4840-BF14-8648BC0BDF87}" type="slidenum">
              <a:rPr lang="en-US" sz="900" b="0" i="0" strike="noStrike" spc="0" noProof="0" smtClean="0">
                <a:solidFill>
                  <a:schemeClr val="accent1"/>
                </a:solidFill>
                <a:latin typeface="+mn-lt"/>
                <a:ea typeface="Roboto Condensed Light" panose="02000000000000000000" pitchFamily="2" charset="0"/>
                <a:cs typeface="Segoe UI Light" panose="020B0502040204020203" pitchFamily="34" charset="0"/>
              </a:rPr>
              <a:pPr algn="r"/>
              <a:t>‹N°›</a:t>
            </a:fld>
            <a:endParaRPr lang="en-US" sz="6000" b="0" i="0" strike="noStrike" spc="0" noProof="0" dirty="0">
              <a:solidFill>
                <a:schemeClr val="accent1"/>
              </a:solidFill>
              <a:latin typeface="+mn-lt"/>
              <a:ea typeface="Roboto Condensed Light" panose="02000000000000000000" pitchFamily="2" charset="0"/>
              <a:cs typeface="Segoe UI Light" panose="020B0502040204020203" pitchFamily="34" charset="0"/>
            </a:endParaRPr>
          </a:p>
        </p:txBody>
      </p:sp>
      <p:sp>
        <p:nvSpPr>
          <p:cNvPr id="8" name="Rectangle 7">
            <a:extLst>
              <a:ext uri="{FF2B5EF4-FFF2-40B4-BE49-F238E27FC236}">
                <a16:creationId xmlns:a16="http://schemas.microsoft.com/office/drawing/2014/main" id="{49F8068F-B9CD-43C8-A03E-ED3C848C5841}"/>
              </a:ext>
            </a:extLst>
          </p:cNvPr>
          <p:cNvSpPr/>
          <p:nvPr userDrawn="1"/>
        </p:nvSpPr>
        <p:spPr>
          <a:xfrm>
            <a:off x="667096" y="4704919"/>
            <a:ext cx="8476904" cy="438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446422959"/>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90"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rot="10800000">
            <a:off x="8893746" y="111316"/>
            <a:ext cx="249656" cy="443039"/>
            <a:chOff x="10026" y="148425"/>
            <a:chExt cx="332874" cy="590718"/>
          </a:xfrm>
        </p:grpSpPr>
        <p:sp>
          <p:nvSpPr>
            <p:cNvPr id="16" name="Rectangle 15"/>
            <p:cNvSpPr/>
            <p:nvPr/>
          </p:nvSpPr>
          <p:spPr>
            <a:xfrm>
              <a:off x="10026" y="148428"/>
              <a:ext cx="203334"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ectangle 16"/>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Rectangle 1"/>
          <p:cNvSpPr/>
          <p:nvPr userDrawn="1"/>
        </p:nvSpPr>
        <p:spPr>
          <a:xfrm>
            <a:off x="0" y="4857750"/>
            <a:ext cx="9144000" cy="285750"/>
          </a:xfrm>
          <a:prstGeom prst="rect">
            <a:avLst/>
          </a:prstGeom>
          <a:solidFill>
            <a:srgbClr val="E6E6E6">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extBox 11"/>
          <p:cNvSpPr txBox="1"/>
          <p:nvPr userDrawn="1"/>
        </p:nvSpPr>
        <p:spPr>
          <a:xfrm>
            <a:off x="8469631" y="4884683"/>
            <a:ext cx="599559" cy="230832"/>
          </a:xfrm>
          <a:prstGeom prst="rect">
            <a:avLst/>
          </a:prstGeom>
          <a:noFill/>
        </p:spPr>
        <p:txBody>
          <a:bodyPr wrap="square" rtlCol="0" anchor="ctr">
            <a:spAutoFit/>
          </a:bodyPr>
          <a:lstStyle/>
          <a:p>
            <a:pPr algn="r"/>
            <a:fld id="{260E2A6B-A809-4840-BF14-8648BC0BDF87}" type="slidenum">
              <a:rPr lang="en-US" sz="900" b="0" i="0" strike="noStrike" spc="0" noProof="0" smtClean="0">
                <a:solidFill>
                  <a:schemeClr val="accent1"/>
                </a:solidFill>
                <a:latin typeface="+mn-lt"/>
                <a:ea typeface="Roboto Condensed Light" panose="02000000000000000000" pitchFamily="2" charset="0"/>
                <a:cs typeface="Segoe UI Light" panose="020B0502040204020203" pitchFamily="34" charset="0"/>
              </a:rPr>
              <a:pPr algn="r"/>
              <a:t>‹N°›</a:t>
            </a:fld>
            <a:endParaRPr lang="en-US" sz="6000" b="0" i="0" strike="noStrike" spc="0" noProof="0" dirty="0">
              <a:solidFill>
                <a:schemeClr val="accent1"/>
              </a:solidFill>
              <a:latin typeface="+mn-lt"/>
              <a:ea typeface="Roboto Condensed Light" panose="02000000000000000000" pitchFamily="2" charset="0"/>
              <a:cs typeface="Segoe UI Light" panose="020B0502040204020203" pitchFamily="34" charset="0"/>
            </a:endParaRPr>
          </a:p>
        </p:txBody>
      </p:sp>
      <p:sp>
        <p:nvSpPr>
          <p:cNvPr id="8" name="Rectangle 7">
            <a:extLst>
              <a:ext uri="{FF2B5EF4-FFF2-40B4-BE49-F238E27FC236}">
                <a16:creationId xmlns:a16="http://schemas.microsoft.com/office/drawing/2014/main" id="{49F8068F-B9CD-43C8-A03E-ED3C848C5841}"/>
              </a:ext>
            </a:extLst>
          </p:cNvPr>
          <p:cNvSpPr/>
          <p:nvPr userDrawn="1"/>
        </p:nvSpPr>
        <p:spPr>
          <a:xfrm>
            <a:off x="667096" y="4704919"/>
            <a:ext cx="8476904" cy="438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Image 9">
            <a:extLst>
              <a:ext uri="{FF2B5EF4-FFF2-40B4-BE49-F238E27FC236}">
                <a16:creationId xmlns:a16="http://schemas.microsoft.com/office/drawing/2014/main" id="{EE43B8E2-28C8-47D4-81E9-F8E8ABBCD2A3}"/>
              </a:ext>
            </a:extLst>
          </p:cNvPr>
          <p:cNvPicPr>
            <a:picLocks noChangeAspect="1"/>
          </p:cNvPicPr>
          <p:nvPr userDrawn="1"/>
        </p:nvPicPr>
        <p:blipFill>
          <a:blip r:embed="rId7"/>
          <a:stretch>
            <a:fillRect/>
          </a:stretch>
        </p:blipFill>
        <p:spPr>
          <a:xfrm>
            <a:off x="8244064" y="4780625"/>
            <a:ext cx="764551" cy="266945"/>
          </a:xfrm>
          <a:prstGeom prst="rect">
            <a:avLst/>
          </a:prstGeom>
        </p:spPr>
      </p:pic>
      <p:pic>
        <p:nvPicPr>
          <p:cNvPr id="11" name="Image 10">
            <a:extLst>
              <a:ext uri="{FF2B5EF4-FFF2-40B4-BE49-F238E27FC236}">
                <a16:creationId xmlns:a16="http://schemas.microsoft.com/office/drawing/2014/main" id="{6054CD66-8FEA-40E8-8605-1C5E16F851AC}"/>
              </a:ext>
            </a:extLst>
          </p:cNvPr>
          <p:cNvPicPr>
            <a:picLocks noChangeAspect="1"/>
          </p:cNvPicPr>
          <p:nvPr userDrawn="1"/>
        </p:nvPicPr>
        <p:blipFill>
          <a:blip r:embed="rId8"/>
          <a:stretch>
            <a:fillRect/>
          </a:stretch>
        </p:blipFill>
        <p:spPr>
          <a:xfrm>
            <a:off x="6624072" y="4777076"/>
            <a:ext cx="1359172" cy="286812"/>
          </a:xfrm>
          <a:prstGeom prst="rect">
            <a:avLst/>
          </a:prstGeom>
        </p:spPr>
      </p:pic>
    </p:spTree>
    <p:extLst>
      <p:ext uri="{BB962C8B-B14F-4D97-AF65-F5344CB8AC3E}">
        <p14:creationId xmlns:p14="http://schemas.microsoft.com/office/powerpoint/2010/main" val="244361983"/>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open.insa-toulouse.fr/course/view.php?id=362)s%C3%A9lectionne" TargetMode="External"/><Relationship Id="rId2" Type="http://schemas.openxmlformats.org/officeDocument/2006/relationships/hyperlink" Target="https://open.insa-toulouse.fr/course/view.php?id=131" TargetMode="Externa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mailto:admin-moodle-open@insa-toulouse.fr" TargetMode="External"/><Relationship Id="rId2" Type="http://schemas.openxmlformats.org/officeDocument/2006/relationships/hyperlink" Target="https://open.insa-toulouse.fr/login/signup.php" TargetMode="Externa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hyperlink" Target="https://open.insa-toulouse.fr/"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open.insa-toulouse.fr/course/view.php?id=131" TargetMode="External"/><Relationship Id="rId2" Type="http://schemas.openxmlformats.org/officeDocument/2006/relationships/hyperlink" Target="https://open.insa-toulouse.fr/login/index.php" TargetMode="External"/><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hyperlink" Target="mailto:admin-moodle-open@insa-toulouse.fr" TargetMode="External"/><Relationship Id="rId4" Type="http://schemas.openxmlformats.org/officeDocument/2006/relationships/hyperlink" Target="https://open.insa-toulouse.fr/course/view.php?id=362"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open.insa-toulouse.fr/course/view.php?id=362)s%C3%A9lectionne" TargetMode="External"/><Relationship Id="rId2" Type="http://schemas.openxmlformats.org/officeDocument/2006/relationships/hyperlink" Target="https://open.insa-toulouse.fr/course/view.php?id=131" TargetMode="Externa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mailto:celine.decamps@unilim.fr"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45B401B-0603-4066-84ED-61E1722D3911}"/>
              </a:ext>
              <a:ext uri="{C183D7F6-B498-43B3-948B-1728B52AA6E4}">
                <adec:decorative xmlns:adec="http://schemas.microsoft.com/office/drawing/2017/decorative" val="1"/>
              </a:ext>
            </a:extLst>
          </p:cNvPr>
          <p:cNvSpPr/>
          <p:nvPr/>
        </p:nvSpPr>
        <p:spPr>
          <a:xfrm>
            <a:off x="-2" y="-90"/>
            <a:ext cx="9144002" cy="46687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eaLnBrk="1" fontAlgn="auto" hangingPunct="1">
              <a:lnSpc>
                <a:spcPct val="120000"/>
              </a:lnSpc>
              <a:spcBef>
                <a:spcPts val="0"/>
              </a:spcBef>
              <a:spcAft>
                <a:spcPts val="0"/>
              </a:spcAft>
              <a:defRPr/>
            </a:pPr>
            <a:endParaRPr lang="en-US" sz="1350"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2" name="TextBox 22">
            <a:extLst>
              <a:ext uri="{FF2B5EF4-FFF2-40B4-BE49-F238E27FC236}">
                <a16:creationId xmlns:a16="http://schemas.microsoft.com/office/drawing/2014/main" id="{AC0DEEB0-5A88-47CA-A5F5-2AAB9AFB5D67}"/>
              </a:ext>
            </a:extLst>
          </p:cNvPr>
          <p:cNvSpPr txBox="1"/>
          <p:nvPr/>
        </p:nvSpPr>
        <p:spPr>
          <a:xfrm>
            <a:off x="1118672" y="2305959"/>
            <a:ext cx="6774899" cy="400110"/>
          </a:xfrm>
          <a:prstGeom prst="rect">
            <a:avLst/>
          </a:prstGeom>
          <a:noFill/>
        </p:spPr>
        <p:txBody>
          <a:bodyPr wrap="square" rtlCol="0">
            <a:spAutoFit/>
          </a:bodyPr>
          <a:lstStyle/>
          <a:p>
            <a:pPr algn="ctr" defTabSz="685800" eaLnBrk="1" fontAlgn="auto" hangingPunct="1">
              <a:spcBef>
                <a:spcPts val="0"/>
              </a:spcBef>
              <a:spcAft>
                <a:spcPts val="0"/>
              </a:spcAft>
              <a:defRPr/>
            </a:pPr>
            <a:r>
              <a:rPr lang="en-US" sz="2000" spc="450" dirty="0">
                <a:solidFill>
                  <a:srgbClr val="FFFFFF"/>
                </a:solidFill>
                <a:latin typeface="Lato" panose="020F0502020204030203" pitchFamily="34" charset="0"/>
                <a:ea typeface="Lato" panose="020F0502020204030203" pitchFamily="34" charset="0"/>
                <a:cs typeface="Lato" panose="020F0502020204030203" pitchFamily="34" charset="0"/>
              </a:rPr>
              <a:t>FIMI</a:t>
            </a:r>
          </a:p>
        </p:txBody>
      </p:sp>
      <p:pic>
        <p:nvPicPr>
          <p:cNvPr id="23" name="Image 22">
            <a:extLst>
              <a:ext uri="{FF2B5EF4-FFF2-40B4-BE49-F238E27FC236}">
                <a16:creationId xmlns:a16="http://schemas.microsoft.com/office/drawing/2014/main" id="{0A8B7F60-C708-413A-8DF8-0EB32179442E}"/>
              </a:ext>
            </a:extLst>
          </p:cNvPr>
          <p:cNvPicPr>
            <a:picLocks noChangeAspect="1"/>
          </p:cNvPicPr>
          <p:nvPr/>
        </p:nvPicPr>
        <p:blipFill>
          <a:blip r:embed="rId3"/>
          <a:stretch>
            <a:fillRect/>
          </a:stretch>
        </p:blipFill>
        <p:spPr>
          <a:xfrm>
            <a:off x="411048" y="3874510"/>
            <a:ext cx="1147163" cy="977424"/>
          </a:xfrm>
          <a:prstGeom prst="rect">
            <a:avLst/>
          </a:prstGeom>
        </p:spPr>
      </p:pic>
      <p:sp>
        <p:nvSpPr>
          <p:cNvPr id="24" name="TextBox 21">
            <a:extLst>
              <a:ext uri="{FF2B5EF4-FFF2-40B4-BE49-F238E27FC236}">
                <a16:creationId xmlns:a16="http://schemas.microsoft.com/office/drawing/2014/main" id="{C8EADE66-7F06-4AEE-91AF-C7CCA9F7E842}"/>
              </a:ext>
            </a:extLst>
          </p:cNvPr>
          <p:cNvSpPr txBox="1"/>
          <p:nvPr/>
        </p:nvSpPr>
        <p:spPr>
          <a:xfrm>
            <a:off x="141148" y="1728305"/>
            <a:ext cx="8729949" cy="461665"/>
          </a:xfrm>
          <a:prstGeom prst="rect">
            <a:avLst/>
          </a:prstGeom>
          <a:noFill/>
        </p:spPr>
        <p:txBody>
          <a:bodyPr wrap="square" rtlCol="0">
            <a:spAutoFit/>
          </a:bodyPr>
          <a:lstStyle/>
          <a:p>
            <a:pPr algn="ctr" defTabSz="685800" eaLnBrk="1" fontAlgn="auto" hangingPunct="1">
              <a:spcBef>
                <a:spcPts val="0"/>
              </a:spcBef>
              <a:spcAft>
                <a:spcPts val="0"/>
              </a:spcAft>
              <a:defRPr/>
            </a:pPr>
            <a:r>
              <a:rPr lang="en-US" sz="2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Formation Initiale aux Métiers d’Ingénieur·e·s</a:t>
            </a:r>
          </a:p>
        </p:txBody>
      </p:sp>
      <p:sp>
        <p:nvSpPr>
          <p:cNvPr id="6" name="TextBox 22">
            <a:extLst>
              <a:ext uri="{FF2B5EF4-FFF2-40B4-BE49-F238E27FC236}">
                <a16:creationId xmlns:a16="http://schemas.microsoft.com/office/drawing/2014/main" id="{2A5BB99D-518A-4603-B8FE-C8CF519EB1F4}"/>
              </a:ext>
            </a:extLst>
          </p:cNvPr>
          <p:cNvSpPr txBox="1"/>
          <p:nvPr/>
        </p:nvSpPr>
        <p:spPr>
          <a:xfrm>
            <a:off x="5255699" y="3134067"/>
            <a:ext cx="3826413" cy="923330"/>
          </a:xfrm>
          <a:prstGeom prst="rect">
            <a:avLst/>
          </a:prstGeom>
          <a:noFill/>
        </p:spPr>
        <p:txBody>
          <a:bodyPr wrap="square" rtlCol="0">
            <a:spAutoFit/>
          </a:bodyPr>
          <a:lstStyle>
            <a:defPPr>
              <a:defRPr lang="fr-FR"/>
            </a:defPPr>
            <a:lvl1pPr algn="r" defTabSz="685800" eaLnBrk="1" fontAlgn="auto" hangingPunct="1">
              <a:spcBef>
                <a:spcPts val="0"/>
              </a:spcBef>
              <a:spcAft>
                <a:spcPts val="0"/>
              </a:spcAft>
              <a:defRPr sz="1600" spc="100">
                <a:solidFill>
                  <a:srgbClr val="FFFFFF"/>
                </a:solidFill>
                <a:latin typeface="Lato" panose="020F0502020204030203" pitchFamily="34" charset="0"/>
                <a:ea typeface="Lato" panose="020F0502020204030203" pitchFamily="34" charset="0"/>
                <a:cs typeface="Lato" panose="020F0502020204030203" pitchFamily="34" charset="0"/>
              </a:defRPr>
            </a:lvl1pPr>
          </a:lstStyle>
          <a:p>
            <a:r>
              <a:rPr lang="en-US" sz="1800" dirty="0"/>
              <a:t>Parcours d’été </a:t>
            </a:r>
          </a:p>
          <a:p>
            <a:r>
              <a:rPr lang="en-US" sz="1800" dirty="0"/>
              <a:t>méthodes de travail,</a:t>
            </a:r>
          </a:p>
          <a:p>
            <a:r>
              <a:rPr lang="en-US" sz="1800" dirty="0"/>
              <a:t>mathématiques</a:t>
            </a:r>
          </a:p>
        </p:txBody>
      </p:sp>
      <p:sp>
        <p:nvSpPr>
          <p:cNvPr id="7" name="TextBox 22">
            <a:extLst>
              <a:ext uri="{FF2B5EF4-FFF2-40B4-BE49-F238E27FC236}">
                <a16:creationId xmlns:a16="http://schemas.microsoft.com/office/drawing/2014/main" id="{D408CA45-5E73-43B8-8DD9-63B59D8AAE63}"/>
              </a:ext>
            </a:extLst>
          </p:cNvPr>
          <p:cNvSpPr txBox="1"/>
          <p:nvPr/>
        </p:nvSpPr>
        <p:spPr>
          <a:xfrm>
            <a:off x="3116424" y="4180797"/>
            <a:ext cx="5754673" cy="338554"/>
          </a:xfrm>
          <a:prstGeom prst="rect">
            <a:avLst/>
          </a:prstGeom>
          <a:noFill/>
        </p:spPr>
        <p:txBody>
          <a:bodyPr wrap="square" rtlCol="0">
            <a:spAutoFit/>
          </a:bodyPr>
          <a:lstStyle/>
          <a:p>
            <a:pPr algn="r" defTabSz="685800" eaLnBrk="1" fontAlgn="auto" hangingPunct="1">
              <a:spcBef>
                <a:spcPts val="0"/>
              </a:spcBef>
              <a:spcAft>
                <a:spcPts val="0"/>
              </a:spcAft>
              <a:defRPr/>
            </a:pPr>
            <a:r>
              <a:rPr lang="en-US" sz="1600" spc="100" dirty="0">
                <a:solidFill>
                  <a:srgbClr val="FFFFFF"/>
                </a:solidFill>
                <a:latin typeface="Lato" panose="020F0502020204030203" pitchFamily="34" charset="0"/>
                <a:ea typeface="Lato" panose="020F0502020204030203" pitchFamily="34" charset="0"/>
                <a:cs typeface="Lato" panose="020F0502020204030203" pitchFamily="34" charset="0"/>
              </a:rPr>
              <a:t>Prêt-e pour les études supérieures !</a:t>
            </a:r>
          </a:p>
        </p:txBody>
      </p:sp>
      <p:pic>
        <p:nvPicPr>
          <p:cNvPr id="2" name="Image 1">
            <a:extLst>
              <a:ext uri="{FF2B5EF4-FFF2-40B4-BE49-F238E27FC236}">
                <a16:creationId xmlns:a16="http://schemas.microsoft.com/office/drawing/2014/main" id="{E12409CF-18B0-DB31-F44F-B914E49BC84A}"/>
              </a:ext>
            </a:extLst>
          </p:cNvPr>
          <p:cNvPicPr>
            <a:picLocks noChangeAspect="1"/>
          </p:cNvPicPr>
          <p:nvPr/>
        </p:nvPicPr>
        <p:blipFill>
          <a:blip r:embed="rId4"/>
          <a:srcRect l="14937" t="34749" r="15405" b="34704"/>
          <a:stretch>
            <a:fillRect/>
          </a:stretch>
        </p:blipFill>
        <p:spPr>
          <a:xfrm>
            <a:off x="3224489" y="2706069"/>
            <a:ext cx="2353351" cy="1032025"/>
          </a:xfrm>
          <a:prstGeom prst="rect">
            <a:avLst/>
          </a:prstGeom>
        </p:spPr>
      </p:pic>
    </p:spTree>
    <p:extLst>
      <p:ext uri="{BB962C8B-B14F-4D97-AF65-F5344CB8AC3E}">
        <p14:creationId xmlns:p14="http://schemas.microsoft.com/office/powerpoint/2010/main" val="1345974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15" name="TextBox 1133">
            <a:extLst>
              <a:ext uri="{FF2B5EF4-FFF2-40B4-BE49-F238E27FC236}">
                <a16:creationId xmlns:a16="http://schemas.microsoft.com/office/drawing/2014/main" id="{728D743F-0414-4E8D-A1CF-64A59E9447B0}"/>
              </a:ext>
            </a:extLst>
          </p:cNvPr>
          <p:cNvSpPr txBox="1"/>
          <p:nvPr/>
        </p:nvSpPr>
        <p:spPr>
          <a:xfrm>
            <a:off x="364178" y="146776"/>
            <a:ext cx="6901785"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Parcours d’été FIMI</a:t>
            </a:r>
          </a:p>
        </p:txBody>
      </p:sp>
      <p:sp>
        <p:nvSpPr>
          <p:cNvPr id="6" name="Rectangle 5"/>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8C7C65A4-58EF-F89A-B2BB-D852F258B3B6}"/>
              </a:ext>
            </a:extLst>
          </p:cNvPr>
          <p:cNvSpPr txBox="1"/>
          <p:nvPr/>
        </p:nvSpPr>
        <p:spPr>
          <a:xfrm>
            <a:off x="222885" y="863347"/>
            <a:ext cx="8532496" cy="3254737"/>
          </a:xfrm>
          <a:prstGeom prst="rect">
            <a:avLst/>
          </a:prstGeom>
          <a:noFill/>
        </p:spPr>
        <p:txBody>
          <a:bodyPr wrap="square" rtlCol="0">
            <a:spAutoFit/>
          </a:bodyPr>
          <a:lstStyle/>
          <a:p>
            <a:pPr algn="just"/>
            <a:r>
              <a:rPr lang="fr-FR" sz="2000" dirty="0">
                <a:latin typeface="+mj-lt"/>
              </a:rPr>
              <a:t>Bonjour et bienvenu·e dans ce parcours d’été !</a:t>
            </a:r>
          </a:p>
          <a:p>
            <a:pPr algn="just"/>
            <a:endParaRPr lang="fr-FR" sz="800" dirty="0">
              <a:latin typeface="+mj-lt"/>
            </a:endParaRPr>
          </a:p>
          <a:p>
            <a:pPr algn="just"/>
            <a:r>
              <a:rPr lang="fr-FR" sz="2000" dirty="0">
                <a:latin typeface="+mj-lt"/>
              </a:rPr>
              <a:t>Il représente une vingtaine d’heures de travail qu’il est possible de faire, en fractionné, tout au long de l’été. Il s’agira d’aller-retours entre des apprentissages et des tests, qui devraient vous permettre d’aborder la 1</a:t>
            </a:r>
            <a:r>
              <a:rPr lang="fr-FR" sz="2000" baseline="30000" dirty="0">
                <a:latin typeface="+mj-lt"/>
              </a:rPr>
              <a:t>ère</a:t>
            </a:r>
            <a:r>
              <a:rPr lang="fr-FR" sz="2000" dirty="0">
                <a:latin typeface="+mj-lt"/>
              </a:rPr>
              <a:t> année de FIMI dans de bonnes conditions.</a:t>
            </a:r>
          </a:p>
          <a:p>
            <a:pPr algn="just"/>
            <a:endParaRPr lang="fr-FR" sz="700" dirty="0">
              <a:latin typeface="+mj-lt"/>
            </a:endParaRPr>
          </a:p>
          <a:p>
            <a:pPr marL="285750" indent="-285750" algn="just">
              <a:buFont typeface="Arial" panose="020B0604020202020204" pitchFamily="34" charset="0"/>
              <a:buChar char="•"/>
            </a:pPr>
            <a:r>
              <a:rPr lang="fr-FR" sz="2000" dirty="0">
                <a:latin typeface="+mj-lt"/>
              </a:rPr>
              <a:t>Une 1</a:t>
            </a:r>
            <a:r>
              <a:rPr lang="fr-FR" sz="2000" baseline="30000" dirty="0">
                <a:latin typeface="+mj-lt"/>
              </a:rPr>
              <a:t>ère</a:t>
            </a:r>
            <a:r>
              <a:rPr lang="fr-FR" sz="2000" dirty="0">
                <a:latin typeface="+mj-lt"/>
              </a:rPr>
              <a:t> séquence concerne les « Révisions de lycée en Physique et Chimie »</a:t>
            </a:r>
            <a:r>
              <a:rPr lang="fr-FR" sz="2000" dirty="0">
                <a:latin typeface="+mn-lt"/>
              </a:rPr>
              <a:t> </a:t>
            </a:r>
          </a:p>
          <a:p>
            <a:pPr marL="285750" indent="-285750" algn="just">
              <a:buFont typeface="Arial" panose="020B0604020202020204" pitchFamily="34" charset="0"/>
              <a:buChar char="•"/>
            </a:pPr>
            <a:endParaRPr lang="fr-FR" sz="1050" dirty="0">
              <a:latin typeface="+mj-lt"/>
            </a:endParaRPr>
          </a:p>
          <a:p>
            <a:pPr marL="285750" indent="-285750" algn="just">
              <a:buFont typeface="Arial" panose="020B0604020202020204" pitchFamily="34" charset="0"/>
              <a:buChar char="•"/>
            </a:pPr>
            <a:r>
              <a:rPr lang="fr-FR" sz="2000" dirty="0">
                <a:latin typeface="+mj-lt"/>
              </a:rPr>
              <a:t>La séquence suivante consiste en des révisions de Maths.</a:t>
            </a:r>
          </a:p>
          <a:p>
            <a:pPr marL="285750" indent="-285750" algn="just">
              <a:buFont typeface="Arial" panose="020B0604020202020204" pitchFamily="34" charset="0"/>
              <a:buChar char="•"/>
            </a:pPr>
            <a:endParaRPr lang="fr-FR" sz="2000" dirty="0">
              <a:latin typeface="+mj-lt"/>
            </a:endParaRPr>
          </a:p>
          <a:p>
            <a:pPr algn="just"/>
            <a:r>
              <a:rPr lang="fr-FR" sz="2000" dirty="0">
                <a:latin typeface="+mj-lt"/>
              </a:rPr>
              <a:t>Bon parcours d’été et bonnes vacances aussi !</a:t>
            </a:r>
          </a:p>
        </p:txBody>
      </p:sp>
      <p:pic>
        <p:nvPicPr>
          <p:cNvPr id="2" name="Image 1">
            <a:extLst>
              <a:ext uri="{FF2B5EF4-FFF2-40B4-BE49-F238E27FC236}">
                <a16:creationId xmlns:a16="http://schemas.microsoft.com/office/drawing/2014/main" id="{C4A90400-20FD-A6BB-3853-5C99743DFAB4}"/>
              </a:ext>
            </a:extLst>
          </p:cNvPr>
          <p:cNvPicPr>
            <a:picLocks noChangeAspect="1"/>
          </p:cNvPicPr>
          <p:nvPr/>
        </p:nvPicPr>
        <p:blipFill>
          <a:blip r:embed="rId2"/>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1056090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6" name="Rectangle 5"/>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8C7C65A4-58EF-F89A-B2BB-D852F258B3B6}"/>
              </a:ext>
            </a:extLst>
          </p:cNvPr>
          <p:cNvSpPr txBox="1"/>
          <p:nvPr/>
        </p:nvSpPr>
        <p:spPr>
          <a:xfrm>
            <a:off x="257175" y="554355"/>
            <a:ext cx="8802419" cy="4401205"/>
          </a:xfrm>
          <a:prstGeom prst="rect">
            <a:avLst/>
          </a:prstGeom>
          <a:noFill/>
        </p:spPr>
        <p:txBody>
          <a:bodyPr wrap="square" rtlCol="0">
            <a:spAutoFit/>
          </a:bodyPr>
          <a:lstStyle/>
          <a:p>
            <a:r>
              <a:rPr lang="fr-FR" sz="2000" dirty="0">
                <a:latin typeface="+mj-lt"/>
              </a:rPr>
              <a:t>Afin de préparer au mieux votre première année en école d’ingénieur et de faciliter ainsi la transition entre le secondaire et le supérieur, nous vous encourageons à effectuer un travail de révision sur deux sites du groupe INSA conçus à votre intention :</a:t>
            </a:r>
          </a:p>
          <a:p>
            <a:pPr lvl="0"/>
            <a:r>
              <a:rPr lang="fr-FR" sz="2000" dirty="0">
                <a:latin typeface="+mj-lt"/>
              </a:rPr>
              <a:t>La page « Tremplin Calcul ! »  </a:t>
            </a:r>
            <a:r>
              <a:rPr lang="fr-FR" sz="2000" u="sng" dirty="0">
                <a:latin typeface="+mj-lt"/>
                <a:hlinkClick r:id="rId2"/>
              </a:rPr>
              <a:t>https://open.insa-toulouse.fr/course/view.php?id=131</a:t>
            </a:r>
            <a:r>
              <a:rPr lang="fr-FR" sz="2000" dirty="0">
                <a:latin typeface="+mj-lt"/>
              </a:rPr>
              <a:t>) vous permettra de revoir une douzaine de thèmes de mathématiques du secondaire qui vous seront utiles dès la première année. Le calcul n’est pas une finalité dans les études d’ingénieur, mais est néanmoins indispensable pour pouvoir approfondir la plupart des disciplines scientifiques de votre future formation. </a:t>
            </a:r>
          </a:p>
          <a:p>
            <a:pPr lvl="0"/>
            <a:r>
              <a:rPr lang="fr-FR" sz="2000" dirty="0">
                <a:latin typeface="+mj-lt"/>
              </a:rPr>
              <a:t>La page « Révisions de lycée en Physique et Chimie »  </a:t>
            </a:r>
            <a:r>
              <a:rPr lang="fr-FR" sz="2000" u="sng" dirty="0">
                <a:latin typeface="+mj-lt"/>
                <a:hlinkClick r:id="rId3"/>
              </a:rPr>
              <a:t>https://open.insa-toulouse.fr/course/view.php?id=362)sélectionne</a:t>
            </a:r>
            <a:r>
              <a:rPr lang="fr-FR" sz="2000" dirty="0">
                <a:latin typeface="+mj-lt"/>
              </a:rPr>
              <a:t> des thèmes de physique et chimie vus en classes de première et seconde qui seront approfondis au semestre 1 de votre scolarité. Les révisions de ces prérequis vous permettront donc d’aborder les nouveaux concepts qui seront introduits ensuite.</a:t>
            </a:r>
          </a:p>
        </p:txBody>
      </p:sp>
      <p:sp>
        <p:nvSpPr>
          <p:cNvPr id="2" name="TextBox 1133">
            <a:extLst>
              <a:ext uri="{FF2B5EF4-FFF2-40B4-BE49-F238E27FC236}">
                <a16:creationId xmlns:a16="http://schemas.microsoft.com/office/drawing/2014/main" id="{601FD580-20F8-8096-1583-A2F2BA42FD82}"/>
              </a:ext>
            </a:extLst>
          </p:cNvPr>
          <p:cNvSpPr txBox="1"/>
          <p:nvPr/>
        </p:nvSpPr>
        <p:spPr>
          <a:xfrm>
            <a:off x="364178" y="146776"/>
            <a:ext cx="6901785"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Parcours d’été FIMI</a:t>
            </a:r>
          </a:p>
        </p:txBody>
      </p:sp>
      <p:pic>
        <p:nvPicPr>
          <p:cNvPr id="10" name="Image 9">
            <a:extLst>
              <a:ext uri="{FF2B5EF4-FFF2-40B4-BE49-F238E27FC236}">
                <a16:creationId xmlns:a16="http://schemas.microsoft.com/office/drawing/2014/main" id="{4B0FD35F-97E0-585A-4403-51D353A80319}"/>
              </a:ext>
            </a:extLst>
          </p:cNvPr>
          <p:cNvPicPr>
            <a:picLocks noChangeAspect="1"/>
          </p:cNvPicPr>
          <p:nvPr/>
        </p:nvPicPr>
        <p:blipFill>
          <a:blip r:embed="rId4"/>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2299478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150B1-7355-9537-83F7-9C1C3452EE1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160F7DC-C2BF-38D2-2F34-BB350159C923}"/>
              </a:ex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a:extLst>
                <a:ext uri="{FF2B5EF4-FFF2-40B4-BE49-F238E27FC236}">
                  <a16:creationId xmlns:a16="http://schemas.microsoft.com/office/drawing/2014/main" id="{62936AB1-9F78-6880-4909-190ABFF1E673}"/>
                </a:ext>
              </a:extLst>
            </p:cNvPr>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a:extLst>
                <a:ext uri="{FF2B5EF4-FFF2-40B4-BE49-F238E27FC236}">
                  <a16:creationId xmlns:a16="http://schemas.microsoft.com/office/drawing/2014/main" id="{B92A0A0E-CEC8-5B53-05AB-67D42ACE5C4B}"/>
                </a:ext>
              </a:extLst>
            </p:cNvPr>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6" name="Rectangle 5">
            <a:extLst>
              <a:ext uri="{FF2B5EF4-FFF2-40B4-BE49-F238E27FC236}">
                <a16:creationId xmlns:a16="http://schemas.microsoft.com/office/drawing/2014/main" id="{FEC9B75E-CA74-AF18-E6AA-5D39761F0919}"/>
              </a:ext>
            </a:extLst>
          </p:cNvPr>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5EAC7BDC-8028-F16F-006F-97F71D200BDD}"/>
              </a:ext>
            </a:extLst>
          </p:cNvPr>
          <p:cNvSpPr txBox="1"/>
          <p:nvPr/>
        </p:nvSpPr>
        <p:spPr>
          <a:xfrm>
            <a:off x="291017" y="693682"/>
            <a:ext cx="8561966" cy="3785652"/>
          </a:xfrm>
          <a:prstGeom prst="rect">
            <a:avLst/>
          </a:prstGeom>
          <a:noFill/>
        </p:spPr>
        <p:txBody>
          <a:bodyPr wrap="square" rtlCol="0">
            <a:spAutoFit/>
          </a:bodyPr>
          <a:lstStyle/>
          <a:p>
            <a:pPr>
              <a:spcAft>
                <a:spcPts val="1200"/>
              </a:spcAft>
            </a:pPr>
            <a:r>
              <a:rPr lang="fr-FR" sz="2000" dirty="0">
                <a:latin typeface="+mj-lt"/>
              </a:rPr>
              <a:t>Le temps de travail nécessaire est estimé à environ 1 heure par thème, soit </a:t>
            </a:r>
            <a:r>
              <a:rPr lang="fr-FR" sz="2000" u="sng" dirty="0">
                <a:latin typeface="+mj-lt"/>
              </a:rPr>
              <a:t>environ 20 heures au total, avec connexion internet indispensable</a:t>
            </a:r>
            <a:r>
              <a:rPr lang="fr-FR" sz="2000" dirty="0">
                <a:latin typeface="+mj-lt"/>
              </a:rPr>
              <a:t>. </a:t>
            </a:r>
          </a:p>
          <a:p>
            <a:pPr>
              <a:spcAft>
                <a:spcPts val="1200"/>
              </a:spcAft>
            </a:pPr>
            <a:r>
              <a:rPr lang="fr-FR" sz="2000" dirty="0">
                <a:latin typeface="+mj-lt"/>
              </a:rPr>
              <a:t>Merci donc de vous organiser en conséquence.</a:t>
            </a:r>
            <a:endParaRPr lang="fr-FR" sz="2000" dirty="0">
              <a:latin typeface="+mj-lt"/>
              <a:ea typeface="Calibri" panose="020F0502020204030204" pitchFamily="34" charset="0"/>
              <a:cs typeface="Times New Roman" panose="02020603050405020304" pitchFamily="18" charset="0"/>
            </a:endParaRPr>
          </a:p>
          <a:p>
            <a:pPr>
              <a:spcAft>
                <a:spcPts val="1200"/>
              </a:spcAft>
            </a:pPr>
            <a:r>
              <a:rPr lang="fr-FR" sz="2000" dirty="0">
                <a:latin typeface="+mj-lt"/>
              </a:rPr>
              <a:t>Votre participation active est vivement conseillée car elle vous permettra de débuter votre année sereinement mais les notes sont uniquement destinées à vous aider à identifier ce que vous devez revoir et à mesurer ensuite votre progression. L’objectif est de vous permettre de travailler en autonomie les notions que nous estimons indispensables pour débuter le cycle ingénieur et que vous ne maîtrisez pas parfaitement. Des aides pourront éventuellement vous être proposées en fonction du sérieux et de la motivation avec laquelle vous aurez effectué ce travail.</a:t>
            </a:r>
          </a:p>
        </p:txBody>
      </p:sp>
      <p:sp>
        <p:nvSpPr>
          <p:cNvPr id="2" name="TextBox 1133">
            <a:extLst>
              <a:ext uri="{FF2B5EF4-FFF2-40B4-BE49-F238E27FC236}">
                <a16:creationId xmlns:a16="http://schemas.microsoft.com/office/drawing/2014/main" id="{E08385D5-0D98-713E-B6CC-7F53D0DAD94F}"/>
              </a:ext>
            </a:extLst>
          </p:cNvPr>
          <p:cNvSpPr txBox="1"/>
          <p:nvPr/>
        </p:nvSpPr>
        <p:spPr>
          <a:xfrm>
            <a:off x="364178" y="146776"/>
            <a:ext cx="6901785"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Parcours d’été FIMI</a:t>
            </a:r>
          </a:p>
        </p:txBody>
      </p:sp>
      <p:pic>
        <p:nvPicPr>
          <p:cNvPr id="10" name="Image 9">
            <a:extLst>
              <a:ext uri="{FF2B5EF4-FFF2-40B4-BE49-F238E27FC236}">
                <a16:creationId xmlns:a16="http://schemas.microsoft.com/office/drawing/2014/main" id="{5EB4EDCD-3705-DE5D-B6F4-4F0EB928EE14}"/>
              </a:ext>
            </a:extLst>
          </p:cNvPr>
          <p:cNvPicPr>
            <a:picLocks noChangeAspect="1"/>
          </p:cNvPicPr>
          <p:nvPr/>
        </p:nvPicPr>
        <p:blipFill>
          <a:blip r:embed="rId2"/>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397919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499D1-DAA9-3EA7-C55B-4335A57C131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D3AA495-52A7-E8DD-A4EA-89DF67FB13E8}"/>
              </a:ex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a:extLst>
                <a:ext uri="{FF2B5EF4-FFF2-40B4-BE49-F238E27FC236}">
                  <a16:creationId xmlns:a16="http://schemas.microsoft.com/office/drawing/2014/main" id="{5A6F96B1-ABB2-53A0-F5AA-2F067C5ED3C9}"/>
                </a:ext>
              </a:extLst>
            </p:cNvPr>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a:extLst>
                <a:ext uri="{FF2B5EF4-FFF2-40B4-BE49-F238E27FC236}">
                  <a16:creationId xmlns:a16="http://schemas.microsoft.com/office/drawing/2014/main" id="{F660F8CB-5B7A-DD05-08B3-ED8FD3E8132D}"/>
                </a:ext>
              </a:extLst>
            </p:cNvPr>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15" name="TextBox 1133">
            <a:extLst>
              <a:ext uri="{FF2B5EF4-FFF2-40B4-BE49-F238E27FC236}">
                <a16:creationId xmlns:a16="http://schemas.microsoft.com/office/drawing/2014/main" id="{496A1937-D741-02D1-47D9-AC423E0E8A81}"/>
              </a:ext>
            </a:extLst>
          </p:cNvPr>
          <p:cNvSpPr txBox="1"/>
          <p:nvPr/>
        </p:nvSpPr>
        <p:spPr>
          <a:xfrm>
            <a:off x="364178" y="146776"/>
            <a:ext cx="7204366"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Mode d’emploi (1/2)</a:t>
            </a:r>
          </a:p>
        </p:txBody>
      </p:sp>
      <p:sp>
        <p:nvSpPr>
          <p:cNvPr id="6" name="Rectangle 5">
            <a:extLst>
              <a:ext uri="{FF2B5EF4-FFF2-40B4-BE49-F238E27FC236}">
                <a16:creationId xmlns:a16="http://schemas.microsoft.com/office/drawing/2014/main" id="{C03998DA-A375-37DD-9697-B15C7A9A94D3}"/>
              </a:ext>
            </a:extLst>
          </p:cNvPr>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89F080F9-502F-E045-ABA3-3072EAF14D16}"/>
              </a:ext>
            </a:extLst>
          </p:cNvPr>
          <p:cNvSpPr txBox="1"/>
          <p:nvPr/>
        </p:nvSpPr>
        <p:spPr>
          <a:xfrm>
            <a:off x="326346" y="567711"/>
            <a:ext cx="8561966" cy="4555093"/>
          </a:xfrm>
          <a:prstGeom prst="rect">
            <a:avLst/>
          </a:prstGeom>
          <a:noFill/>
        </p:spPr>
        <p:txBody>
          <a:bodyPr wrap="square" rtlCol="0">
            <a:spAutoFit/>
          </a:bodyPr>
          <a:lstStyle/>
          <a:p>
            <a:pPr>
              <a:spcAft>
                <a:spcPts val="1200"/>
              </a:spcAft>
            </a:pPr>
            <a:r>
              <a:rPr lang="fr-FR" sz="2000" b="1" dirty="0">
                <a:latin typeface="+mj-lt"/>
              </a:rPr>
              <a:t>Le premier accès à ces deux pages se fait en 3 étapes :</a:t>
            </a:r>
            <a:endParaRPr lang="fr-FR" sz="2000" dirty="0">
              <a:latin typeface="+mj-lt"/>
            </a:endParaRPr>
          </a:p>
          <a:p>
            <a:pPr>
              <a:spcAft>
                <a:spcPts val="1200"/>
              </a:spcAft>
            </a:pPr>
            <a:r>
              <a:rPr lang="fr-FR" sz="2000" b="1" u="sng" dirty="0">
                <a:latin typeface="+mj-lt"/>
              </a:rPr>
              <a:t>Étape 1 :</a:t>
            </a:r>
            <a:r>
              <a:rPr lang="fr-FR" sz="2000" b="1" dirty="0">
                <a:latin typeface="+mj-lt"/>
              </a:rPr>
              <a:t> Création du compte</a:t>
            </a:r>
            <a:endParaRPr lang="fr-FR" sz="2000" dirty="0">
              <a:latin typeface="+mj-lt"/>
            </a:endParaRPr>
          </a:p>
          <a:p>
            <a:pPr>
              <a:spcAft>
                <a:spcPts val="1200"/>
              </a:spcAft>
            </a:pPr>
            <a:r>
              <a:rPr lang="fr-FR" sz="2000" dirty="0">
                <a:latin typeface="+mj-lt"/>
              </a:rPr>
              <a:t>Vous devez vous créer un compte via le lien : </a:t>
            </a:r>
            <a:r>
              <a:rPr lang="fr-FR" sz="2000" u="sng" dirty="0">
                <a:latin typeface="+mj-lt"/>
                <a:hlinkClick r:id="rId2"/>
              </a:rPr>
              <a:t>https://open.insa-toulouse.fr/login/signup.php</a:t>
            </a:r>
            <a:endParaRPr lang="fr-FR" sz="2000" dirty="0">
              <a:latin typeface="+mj-lt"/>
            </a:endParaRPr>
          </a:p>
          <a:p>
            <a:pPr>
              <a:spcAft>
                <a:spcPts val="1200"/>
              </a:spcAft>
            </a:pPr>
            <a:r>
              <a:rPr lang="fr-FR" sz="2000" b="1" u="sng" dirty="0">
                <a:latin typeface="+mj-lt"/>
              </a:rPr>
              <a:t>Étape 2 :</a:t>
            </a:r>
            <a:r>
              <a:rPr lang="fr-FR" sz="2000" b="1" dirty="0">
                <a:latin typeface="+mj-lt"/>
              </a:rPr>
              <a:t> Confirmation</a:t>
            </a:r>
            <a:endParaRPr lang="fr-FR" sz="2000" dirty="0">
              <a:latin typeface="+mj-lt"/>
            </a:endParaRPr>
          </a:p>
          <a:p>
            <a:pPr>
              <a:spcAft>
                <a:spcPts val="1200"/>
              </a:spcAft>
            </a:pPr>
            <a:r>
              <a:rPr lang="fr-FR" sz="2000" dirty="0">
                <a:latin typeface="+mj-lt"/>
              </a:rPr>
              <a:t>Vous allez recevoir un mail de </a:t>
            </a:r>
            <a:r>
              <a:rPr lang="fr-FR" sz="2000" u="sng" dirty="0">
                <a:latin typeface="+mj-lt"/>
                <a:hlinkClick r:id="rId3"/>
              </a:rPr>
              <a:t>admin-moodle-open@insa-toulouse.fr</a:t>
            </a:r>
            <a:r>
              <a:rPr lang="fr-FR" sz="2000" dirty="0">
                <a:latin typeface="+mj-lt"/>
              </a:rPr>
              <a:t> avec comme sujet "Open-Moodle : confirmation de l'ouverture du compte" (vérifiez votre dossier SPAM !)</a:t>
            </a:r>
          </a:p>
          <a:p>
            <a:pPr>
              <a:spcAft>
                <a:spcPts val="1200"/>
              </a:spcAft>
            </a:pPr>
            <a:r>
              <a:rPr lang="fr-FR" sz="2000" dirty="0">
                <a:latin typeface="+mj-lt"/>
              </a:rPr>
              <a:t>Pour confirmer la création de votre compte vous devez cliquer sur le lien de confirmation indiqué dans ce mail. Vous serez alors redirigé vers le site  </a:t>
            </a:r>
            <a:r>
              <a:rPr lang="fr-FR" sz="2000" u="sng" dirty="0">
                <a:latin typeface="+mj-lt"/>
                <a:hlinkClick r:id="rId4"/>
              </a:rPr>
              <a:t>https://open.insa-toulouse.fr</a:t>
            </a:r>
            <a:r>
              <a:rPr lang="fr-FR" sz="2000" dirty="0">
                <a:latin typeface="+mj-lt"/>
              </a:rPr>
              <a:t> avec comme message "Votre enregistrement a été confirmé"</a:t>
            </a:r>
          </a:p>
        </p:txBody>
      </p:sp>
      <p:pic>
        <p:nvPicPr>
          <p:cNvPr id="8" name="Image 7">
            <a:extLst>
              <a:ext uri="{FF2B5EF4-FFF2-40B4-BE49-F238E27FC236}">
                <a16:creationId xmlns:a16="http://schemas.microsoft.com/office/drawing/2014/main" id="{7CDA34ED-5909-0EB9-2FD3-53055DE026A2}"/>
              </a:ext>
            </a:extLst>
          </p:cNvPr>
          <p:cNvPicPr>
            <a:picLocks noChangeAspect="1"/>
          </p:cNvPicPr>
          <p:nvPr/>
        </p:nvPicPr>
        <p:blipFill>
          <a:blip r:embed="rId5"/>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3111447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F68A5-18B0-5C9E-058C-77EB93EEC0A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9CE6140-AF4D-B45C-CCD4-DFC57DF4466E}"/>
              </a:ex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a:extLst>
                <a:ext uri="{FF2B5EF4-FFF2-40B4-BE49-F238E27FC236}">
                  <a16:creationId xmlns:a16="http://schemas.microsoft.com/office/drawing/2014/main" id="{BBEF6990-A8A6-3207-A7F7-7673483DB282}"/>
                </a:ext>
              </a:extLst>
            </p:cNvPr>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a:extLst>
                <a:ext uri="{FF2B5EF4-FFF2-40B4-BE49-F238E27FC236}">
                  <a16:creationId xmlns:a16="http://schemas.microsoft.com/office/drawing/2014/main" id="{1EAD6123-C8AF-DF2A-6CD6-EF980B896DAE}"/>
                </a:ext>
              </a:extLst>
            </p:cNvPr>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15" name="TextBox 1133">
            <a:extLst>
              <a:ext uri="{FF2B5EF4-FFF2-40B4-BE49-F238E27FC236}">
                <a16:creationId xmlns:a16="http://schemas.microsoft.com/office/drawing/2014/main" id="{DA5AA243-4A25-4CF1-6A21-66E2D2B5EC6A}"/>
              </a:ext>
            </a:extLst>
          </p:cNvPr>
          <p:cNvSpPr txBox="1"/>
          <p:nvPr/>
        </p:nvSpPr>
        <p:spPr>
          <a:xfrm>
            <a:off x="407759" y="118149"/>
            <a:ext cx="7204366"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Mode d’emploi (2/2)</a:t>
            </a:r>
          </a:p>
        </p:txBody>
      </p:sp>
      <p:sp>
        <p:nvSpPr>
          <p:cNvPr id="6" name="Rectangle 5">
            <a:extLst>
              <a:ext uri="{FF2B5EF4-FFF2-40B4-BE49-F238E27FC236}">
                <a16:creationId xmlns:a16="http://schemas.microsoft.com/office/drawing/2014/main" id="{A121CEDF-ACC5-917F-085C-CCA7B114CD77}"/>
              </a:ext>
            </a:extLst>
          </p:cNvPr>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48E68944-7D1D-5D9F-2956-A8F0DB8070EE}"/>
              </a:ext>
            </a:extLst>
          </p:cNvPr>
          <p:cNvSpPr txBox="1"/>
          <p:nvPr/>
        </p:nvSpPr>
        <p:spPr>
          <a:xfrm>
            <a:off x="326346" y="792156"/>
            <a:ext cx="8561966" cy="3785652"/>
          </a:xfrm>
          <a:prstGeom prst="rect">
            <a:avLst/>
          </a:prstGeom>
          <a:noFill/>
        </p:spPr>
        <p:txBody>
          <a:bodyPr wrap="square" rtlCol="0">
            <a:spAutoFit/>
          </a:bodyPr>
          <a:lstStyle/>
          <a:p>
            <a:pPr>
              <a:spcAft>
                <a:spcPts val="1200"/>
              </a:spcAft>
            </a:pPr>
            <a:r>
              <a:rPr lang="fr-FR" sz="2000" b="1" u="sng" dirty="0">
                <a:latin typeface="+mj-lt"/>
              </a:rPr>
              <a:t>Étape 3 :</a:t>
            </a:r>
            <a:r>
              <a:rPr lang="fr-FR" sz="2000" b="1" dirty="0">
                <a:latin typeface="+mj-lt"/>
              </a:rPr>
              <a:t> Auto-inscription aux cours "Tremplin Calcul !" et « Révisions de Lycée en Physique-Chimie »</a:t>
            </a:r>
            <a:endParaRPr lang="fr-FR" sz="2000" dirty="0">
              <a:latin typeface="+mj-lt"/>
            </a:endParaRPr>
          </a:p>
          <a:p>
            <a:pPr>
              <a:spcAft>
                <a:spcPts val="1200"/>
              </a:spcAft>
            </a:pPr>
            <a:r>
              <a:rPr lang="fr-FR" sz="2000" dirty="0">
                <a:latin typeface="+mj-lt"/>
              </a:rPr>
              <a:t>Après vous être connecté à l'adresse </a:t>
            </a:r>
            <a:r>
              <a:rPr lang="fr-FR" sz="2000" u="sng" dirty="0">
                <a:latin typeface="+mj-lt"/>
                <a:hlinkClick r:id="rId2"/>
              </a:rPr>
              <a:t>https://open.insa-toulouse.fr/login/index.php</a:t>
            </a:r>
            <a:r>
              <a:rPr lang="fr-FR" sz="2000" dirty="0">
                <a:latin typeface="+mj-lt"/>
              </a:rPr>
              <a:t> en utilisant les champs sur la gauche "Nom d'utilisateur" et "Mot de passe", vous devez ensuite vous "auto-inscrire" aux </a:t>
            </a:r>
            <a:r>
              <a:rPr lang="fr-FR" sz="2000" b="1" dirty="0">
                <a:latin typeface="+mj-lt"/>
              </a:rPr>
              <a:t>deux</a:t>
            </a:r>
            <a:r>
              <a:rPr lang="fr-FR" sz="2000" dirty="0">
                <a:latin typeface="+mj-lt"/>
              </a:rPr>
              <a:t> cours "Tremplin Calcul !" : </a:t>
            </a:r>
            <a:r>
              <a:rPr lang="fr-FR" sz="2000" u="sng" dirty="0">
                <a:latin typeface="+mj-lt"/>
                <a:hlinkClick r:id="rId3"/>
              </a:rPr>
              <a:t>https://open.insa-toulouse.fr/course/view.php?id=131</a:t>
            </a:r>
            <a:r>
              <a:rPr lang="fr-FR" sz="2000" dirty="0">
                <a:latin typeface="+mj-lt"/>
              </a:rPr>
              <a:t>, </a:t>
            </a:r>
            <a:r>
              <a:rPr lang="fr-FR" sz="2000" b="1" dirty="0">
                <a:latin typeface="+mj-lt"/>
              </a:rPr>
              <a:t>et</a:t>
            </a:r>
            <a:r>
              <a:rPr lang="fr-FR" sz="2000" dirty="0">
                <a:latin typeface="+mj-lt"/>
              </a:rPr>
              <a:t> « Révisions de lycée en Physique et Chimie » ( </a:t>
            </a:r>
            <a:r>
              <a:rPr lang="fr-FR" sz="2000" u="sng" dirty="0">
                <a:latin typeface="+mj-lt"/>
                <a:hlinkClick r:id="rId4"/>
              </a:rPr>
              <a:t>https://open.insa-toulouse.fr/course/view.php?id=362</a:t>
            </a:r>
            <a:r>
              <a:rPr lang="fr-FR" sz="2000" dirty="0">
                <a:latin typeface="+mj-lt"/>
              </a:rPr>
              <a:t>) en saisissant les deux fois la clef d'inscription: </a:t>
            </a:r>
            <a:r>
              <a:rPr lang="fr-FR" sz="2000" b="1" dirty="0">
                <a:latin typeface="+mj-lt"/>
              </a:rPr>
              <a:t>limoges</a:t>
            </a:r>
            <a:endParaRPr lang="fr-FR" sz="2000" dirty="0">
              <a:latin typeface="+mj-lt"/>
            </a:endParaRPr>
          </a:p>
          <a:p>
            <a:pPr>
              <a:spcAft>
                <a:spcPts val="1200"/>
              </a:spcAft>
            </a:pPr>
            <a:r>
              <a:rPr lang="fr-FR" sz="2000" b="1" dirty="0">
                <a:latin typeface="+mj-lt"/>
              </a:rPr>
              <a:t>Contact technique (uniquement pour les problèmes d’inscription au cours) </a:t>
            </a:r>
            <a:r>
              <a:rPr lang="fr-FR" sz="2000" dirty="0">
                <a:latin typeface="+mj-lt"/>
              </a:rPr>
              <a:t>: </a:t>
            </a:r>
            <a:r>
              <a:rPr lang="fr-FR" sz="2000" u="sng" dirty="0">
                <a:latin typeface="+mj-lt"/>
                <a:hlinkClick r:id="rId5"/>
              </a:rPr>
              <a:t>admin-moodle-open@insa-toulouse.fr</a:t>
            </a:r>
            <a:endParaRPr lang="fr-FR" sz="2000" dirty="0">
              <a:latin typeface="+mj-lt"/>
            </a:endParaRPr>
          </a:p>
        </p:txBody>
      </p:sp>
      <p:pic>
        <p:nvPicPr>
          <p:cNvPr id="2" name="Image 1">
            <a:extLst>
              <a:ext uri="{FF2B5EF4-FFF2-40B4-BE49-F238E27FC236}">
                <a16:creationId xmlns:a16="http://schemas.microsoft.com/office/drawing/2014/main" id="{D8D7294F-67CA-7C9E-89C3-9EFBDE440815}"/>
              </a:ext>
            </a:extLst>
          </p:cNvPr>
          <p:cNvPicPr>
            <a:picLocks noChangeAspect="1"/>
          </p:cNvPicPr>
          <p:nvPr/>
        </p:nvPicPr>
        <p:blipFill>
          <a:blip r:embed="rId6"/>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2217961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15" name="TextBox 1133">
            <a:extLst>
              <a:ext uri="{FF2B5EF4-FFF2-40B4-BE49-F238E27FC236}">
                <a16:creationId xmlns:a16="http://schemas.microsoft.com/office/drawing/2014/main" id="{728D743F-0414-4E8D-A1CF-64A59E9447B0}"/>
              </a:ext>
            </a:extLst>
          </p:cNvPr>
          <p:cNvSpPr txBox="1"/>
          <p:nvPr/>
        </p:nvSpPr>
        <p:spPr>
          <a:xfrm>
            <a:off x="357519" y="170376"/>
            <a:ext cx="5340219" cy="395173"/>
          </a:xfrm>
          <a:prstGeom prst="rect">
            <a:avLst/>
          </a:prstGeom>
          <a:noFill/>
        </p:spPr>
        <p:txBody>
          <a:bodyPr wrap="square" rtlCol="0">
            <a:spAutoFit/>
          </a:bodyPr>
          <a:lstStyle/>
          <a:p>
            <a:pPr>
              <a:lnSpc>
                <a:spcPct val="80000"/>
              </a:lnSpc>
            </a:pPr>
            <a:r>
              <a:rPr lang="fr-FR" sz="2400" b="1" dirty="0">
                <a:solidFill>
                  <a:srgbClr val="E42618"/>
                </a:solidFill>
                <a:latin typeface="+mj-lt"/>
              </a:rPr>
              <a:t>Mathématiques </a:t>
            </a:r>
          </a:p>
        </p:txBody>
      </p:sp>
      <p:sp>
        <p:nvSpPr>
          <p:cNvPr id="7" name="Rectangle 6">
            <a:extLst>
              <a:ext uri="{FF2B5EF4-FFF2-40B4-BE49-F238E27FC236}">
                <a16:creationId xmlns:a16="http://schemas.microsoft.com/office/drawing/2014/main" id="{F94845C3-E71B-40C9-B96A-284CBBB9FE48}"/>
              </a:ext>
            </a:extLst>
          </p:cNvPr>
          <p:cNvSpPr/>
          <p:nvPr/>
        </p:nvSpPr>
        <p:spPr>
          <a:xfrm>
            <a:off x="110221" y="898418"/>
            <a:ext cx="8923557" cy="1724318"/>
          </a:xfrm>
          <a:prstGeom prst="rect">
            <a:avLst/>
          </a:prstGeom>
        </p:spPr>
        <p:txBody>
          <a:bodyPr wrap="square">
            <a:spAutoFit/>
          </a:bodyPr>
          <a:lstStyle/>
          <a:p>
            <a:pPr>
              <a:lnSpc>
                <a:spcPct val="107000"/>
              </a:lnSpc>
              <a:spcAft>
                <a:spcPts val="0"/>
              </a:spcAft>
            </a:pPr>
            <a:r>
              <a:rPr lang="fr-FR" sz="2000" dirty="0">
                <a:latin typeface="+mj-lt"/>
              </a:rPr>
              <a:t>« Tremplin calcul » : il y a 13 thèmes qui sont les suivants : Simplifications (puissances, fractions …) ; Trigonométrie ; Equations ; Dérivées ; Vecteurs ; Droites ; Géométrie ; Applications numériques ; Primitives et intégrales ; Fonctions usuelles ; Inéquations et valeurs absolues ; Equations différentielles ; Nombres complexes.</a:t>
            </a:r>
          </a:p>
          <a:p>
            <a:pPr>
              <a:lnSpc>
                <a:spcPct val="107000"/>
              </a:lnSpc>
              <a:spcAft>
                <a:spcPts val="0"/>
              </a:spcAft>
            </a:pPr>
            <a:r>
              <a:rPr lang="fr-FR" sz="2000" dirty="0">
                <a:latin typeface="+mj-lt"/>
              </a:rPr>
              <a:t>Avec une fiche de synthèse, un QCM entrainement et un test par thème. </a:t>
            </a:r>
          </a:p>
        </p:txBody>
      </p:sp>
      <p:sp>
        <p:nvSpPr>
          <p:cNvPr id="6" name="TextBox 1133">
            <a:extLst>
              <a:ext uri="{FF2B5EF4-FFF2-40B4-BE49-F238E27FC236}">
                <a16:creationId xmlns:a16="http://schemas.microsoft.com/office/drawing/2014/main" id="{51C13114-DFB4-FE95-A827-71B36CF39D39}"/>
              </a:ext>
            </a:extLst>
          </p:cNvPr>
          <p:cNvSpPr txBox="1"/>
          <p:nvPr/>
        </p:nvSpPr>
        <p:spPr>
          <a:xfrm>
            <a:off x="257175" y="2674358"/>
            <a:ext cx="5340219" cy="395173"/>
          </a:xfrm>
          <a:prstGeom prst="rect">
            <a:avLst/>
          </a:prstGeom>
          <a:noFill/>
        </p:spPr>
        <p:txBody>
          <a:bodyPr wrap="square" rtlCol="0">
            <a:spAutoFit/>
          </a:bodyPr>
          <a:lstStyle/>
          <a:p>
            <a:pPr>
              <a:lnSpc>
                <a:spcPct val="80000"/>
              </a:lnSpc>
            </a:pPr>
            <a:r>
              <a:rPr lang="fr-FR" sz="2400" b="1" dirty="0">
                <a:solidFill>
                  <a:srgbClr val="E42618"/>
                </a:solidFill>
                <a:latin typeface="+mj-lt"/>
              </a:rPr>
              <a:t>Physique Chimie (1/2)</a:t>
            </a:r>
          </a:p>
        </p:txBody>
      </p:sp>
      <p:sp>
        <p:nvSpPr>
          <p:cNvPr id="8" name="Rectangle 7">
            <a:extLst>
              <a:ext uri="{FF2B5EF4-FFF2-40B4-BE49-F238E27FC236}">
                <a16:creationId xmlns:a16="http://schemas.microsoft.com/office/drawing/2014/main" id="{F6F22A5C-B610-D1C3-0FC9-9DB3D89E8AD6}"/>
              </a:ext>
            </a:extLst>
          </p:cNvPr>
          <p:cNvSpPr/>
          <p:nvPr/>
        </p:nvSpPr>
        <p:spPr>
          <a:xfrm>
            <a:off x="160020" y="3450529"/>
            <a:ext cx="8923557" cy="1394997"/>
          </a:xfrm>
          <a:prstGeom prst="rect">
            <a:avLst/>
          </a:prstGeom>
        </p:spPr>
        <p:txBody>
          <a:bodyPr wrap="square">
            <a:spAutoFit/>
          </a:bodyPr>
          <a:lstStyle/>
          <a:p>
            <a:pPr>
              <a:lnSpc>
                <a:spcPct val="107000"/>
              </a:lnSpc>
              <a:spcAft>
                <a:spcPts val="0"/>
              </a:spcAft>
            </a:pPr>
            <a:r>
              <a:rPr lang="fr-FR" sz="2000" b="1" dirty="0">
                <a:solidFill>
                  <a:schemeClr val="accent1">
                    <a:lumMod val="60000"/>
                    <a:lumOff val="40000"/>
                  </a:schemeClr>
                </a:solidFill>
                <a:latin typeface="+mj-lt"/>
              </a:rPr>
              <a:t>Sciences expérimentales</a:t>
            </a:r>
            <a:r>
              <a:rPr lang="fr-FR" sz="2000" dirty="0">
                <a:solidFill>
                  <a:schemeClr val="accent1">
                    <a:lumMod val="60000"/>
                    <a:lumOff val="40000"/>
                  </a:schemeClr>
                </a:solidFill>
                <a:latin typeface="+mj-lt"/>
              </a:rPr>
              <a:t> </a:t>
            </a:r>
            <a:r>
              <a:rPr lang="fr-FR" sz="2000" dirty="0">
                <a:latin typeface="+mj-lt"/>
              </a:rPr>
              <a:t>(Fiches divers, graphiques et analyse de données, unités et dimensions, incertitudes, matériel et méthodes de TP de chimie) ; </a:t>
            </a:r>
            <a:r>
              <a:rPr lang="fr-FR" sz="2000" b="1" dirty="0">
                <a:solidFill>
                  <a:schemeClr val="accent1">
                    <a:lumMod val="60000"/>
                    <a:lumOff val="40000"/>
                  </a:schemeClr>
                </a:solidFill>
                <a:latin typeface="+mj-lt"/>
              </a:rPr>
              <a:t>Electricité</a:t>
            </a:r>
            <a:r>
              <a:rPr lang="fr-FR" sz="2000" dirty="0">
                <a:latin typeface="+mj-lt"/>
              </a:rPr>
              <a:t> (rappels de seconde : loi des mailles, loi des nœuds ; rappels de première sur l’énergie électrique) ; </a:t>
            </a:r>
          </a:p>
        </p:txBody>
      </p:sp>
      <p:sp>
        <p:nvSpPr>
          <p:cNvPr id="9" name="ZoneTexte 8">
            <a:extLst>
              <a:ext uri="{FF2B5EF4-FFF2-40B4-BE49-F238E27FC236}">
                <a16:creationId xmlns:a16="http://schemas.microsoft.com/office/drawing/2014/main" id="{F3AE3F6D-D536-259B-B3C7-991B339703B3}"/>
              </a:ext>
            </a:extLst>
          </p:cNvPr>
          <p:cNvSpPr txBox="1"/>
          <p:nvPr/>
        </p:nvSpPr>
        <p:spPr>
          <a:xfrm>
            <a:off x="1920241" y="547364"/>
            <a:ext cx="6028006" cy="400110"/>
          </a:xfrm>
          <a:prstGeom prst="rect">
            <a:avLst/>
          </a:prstGeom>
          <a:noFill/>
        </p:spPr>
        <p:txBody>
          <a:bodyPr wrap="square" rtlCol="0">
            <a:spAutoFit/>
          </a:bodyPr>
          <a:lstStyle/>
          <a:p>
            <a:r>
              <a:rPr lang="fr-FR" sz="2000" u="sng" dirty="0">
                <a:latin typeface="+mj-lt"/>
                <a:hlinkClick r:id="rId2"/>
              </a:rPr>
              <a:t>https://open.insa-toulouse.fr/course/view.php?id=131</a:t>
            </a:r>
            <a:endParaRPr lang="fr-FR" sz="2000" dirty="0">
              <a:latin typeface="+mj-lt"/>
            </a:endParaRPr>
          </a:p>
        </p:txBody>
      </p:sp>
      <p:sp>
        <p:nvSpPr>
          <p:cNvPr id="11" name="ZoneTexte 10">
            <a:extLst>
              <a:ext uri="{FF2B5EF4-FFF2-40B4-BE49-F238E27FC236}">
                <a16:creationId xmlns:a16="http://schemas.microsoft.com/office/drawing/2014/main" id="{BB291CD5-893D-1166-5DCB-5E8C855D0124}"/>
              </a:ext>
            </a:extLst>
          </p:cNvPr>
          <p:cNvSpPr txBox="1"/>
          <p:nvPr/>
        </p:nvSpPr>
        <p:spPr>
          <a:xfrm>
            <a:off x="1521229" y="3069531"/>
            <a:ext cx="7281174" cy="400110"/>
          </a:xfrm>
          <a:prstGeom prst="rect">
            <a:avLst/>
          </a:prstGeom>
          <a:noFill/>
        </p:spPr>
        <p:txBody>
          <a:bodyPr wrap="square" rtlCol="0">
            <a:spAutoFit/>
          </a:bodyPr>
          <a:lstStyle/>
          <a:p>
            <a:r>
              <a:rPr lang="fr-FR" sz="2000" u="sng" dirty="0">
                <a:latin typeface="+mj-lt"/>
                <a:hlinkClick r:id="rId3"/>
              </a:rPr>
              <a:t>https://open.insa-toulouse.fr/course/view.php?id=362)sélectionne</a:t>
            </a:r>
            <a:endParaRPr lang="fr-FR" sz="2000" dirty="0">
              <a:latin typeface="+mj-lt"/>
            </a:endParaRPr>
          </a:p>
        </p:txBody>
      </p:sp>
      <p:pic>
        <p:nvPicPr>
          <p:cNvPr id="2" name="Image 1">
            <a:extLst>
              <a:ext uri="{FF2B5EF4-FFF2-40B4-BE49-F238E27FC236}">
                <a16:creationId xmlns:a16="http://schemas.microsoft.com/office/drawing/2014/main" id="{D3FDDA18-FB26-DCDB-5508-9CC760064D86}"/>
              </a:ext>
            </a:extLst>
          </p:cNvPr>
          <p:cNvPicPr>
            <a:picLocks noChangeAspect="1"/>
          </p:cNvPicPr>
          <p:nvPr/>
        </p:nvPicPr>
        <p:blipFill>
          <a:blip r:embed="rId4"/>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3141508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15" name="TextBox 1133">
            <a:extLst>
              <a:ext uri="{FF2B5EF4-FFF2-40B4-BE49-F238E27FC236}">
                <a16:creationId xmlns:a16="http://schemas.microsoft.com/office/drawing/2014/main" id="{728D743F-0414-4E8D-A1CF-64A59E9447B0}"/>
              </a:ext>
            </a:extLst>
          </p:cNvPr>
          <p:cNvSpPr txBox="1"/>
          <p:nvPr/>
        </p:nvSpPr>
        <p:spPr>
          <a:xfrm>
            <a:off x="357519" y="170376"/>
            <a:ext cx="5380808" cy="395173"/>
          </a:xfrm>
          <a:prstGeom prst="rect">
            <a:avLst/>
          </a:prstGeom>
          <a:noFill/>
        </p:spPr>
        <p:txBody>
          <a:bodyPr wrap="square" rtlCol="0">
            <a:spAutoFit/>
          </a:bodyPr>
          <a:lstStyle/>
          <a:p>
            <a:pPr>
              <a:lnSpc>
                <a:spcPct val="80000"/>
              </a:lnSpc>
            </a:pPr>
            <a:r>
              <a:rPr lang="fr-FR" sz="2400" b="1" dirty="0">
                <a:solidFill>
                  <a:srgbClr val="E42618"/>
                </a:solidFill>
                <a:latin typeface="+mj-lt"/>
              </a:rPr>
              <a:t>Physique Chimie (2/2)</a:t>
            </a:r>
            <a:endParaRPr lang="en-US" sz="2100" b="1" dirty="0">
              <a:solidFill>
                <a:srgbClr val="E42618"/>
              </a:solidFill>
              <a:latin typeface="+mj-lt"/>
              <a:ea typeface="Lato Black" panose="020F0502020204030203" pitchFamily="34" charset="0"/>
              <a:cs typeface="Lato Black" panose="020F0502020204030203" pitchFamily="34" charset="0"/>
            </a:endParaRPr>
          </a:p>
        </p:txBody>
      </p:sp>
      <p:sp>
        <p:nvSpPr>
          <p:cNvPr id="2" name="ZoneTexte 1">
            <a:extLst>
              <a:ext uri="{FF2B5EF4-FFF2-40B4-BE49-F238E27FC236}">
                <a16:creationId xmlns:a16="http://schemas.microsoft.com/office/drawing/2014/main" id="{73665EAF-A6CE-78EA-1C1C-003C6CBB2113}"/>
              </a:ext>
            </a:extLst>
          </p:cNvPr>
          <p:cNvSpPr txBox="1"/>
          <p:nvPr/>
        </p:nvSpPr>
        <p:spPr>
          <a:xfrm>
            <a:off x="357519" y="547321"/>
            <a:ext cx="8265976" cy="4478149"/>
          </a:xfrm>
          <a:prstGeom prst="rect">
            <a:avLst/>
          </a:prstGeom>
          <a:noFill/>
        </p:spPr>
        <p:txBody>
          <a:bodyPr wrap="square" rtlCol="0">
            <a:spAutoFit/>
          </a:bodyPr>
          <a:lstStyle/>
          <a:p>
            <a:r>
              <a:rPr lang="fr-FR" sz="1900" b="1" dirty="0">
                <a:solidFill>
                  <a:schemeClr val="accent6">
                    <a:lumMod val="60000"/>
                    <a:lumOff val="40000"/>
                  </a:schemeClr>
                </a:solidFill>
                <a:latin typeface="+mj-lt"/>
              </a:rPr>
              <a:t>Mécanique</a:t>
            </a:r>
            <a:r>
              <a:rPr lang="fr-FR" sz="1900" dirty="0">
                <a:latin typeface="+mj-lt"/>
              </a:rPr>
              <a:t> (rappels de seconde : Mouvement ; rappels de première : Forces ; rappels de seconde : principe d’inertie et variation du vecteur vitesse ; rappels de première : Statique des fluides ; rappels de première : interaction fondamentales (électrostatique et gravitationnelle) ; rappels de première : lien entre forces et mouvements ; rappels de première : énergie et travail mécaniques ; rappels de terminale : vecteurs vitesse et accélération instantanées ; rappels de terminale : mouvement dans un champ uniforme ; rappels de terminale : mouvement d’un satellite) ; </a:t>
            </a:r>
            <a:r>
              <a:rPr lang="fr-FR" sz="1900" b="1" dirty="0">
                <a:solidFill>
                  <a:schemeClr val="accent6">
                    <a:lumMod val="60000"/>
                    <a:lumOff val="40000"/>
                  </a:schemeClr>
                </a:solidFill>
                <a:latin typeface="+mj-lt"/>
              </a:rPr>
              <a:t>Thermodynamique</a:t>
            </a:r>
            <a:r>
              <a:rPr lang="fr-FR" sz="1900" dirty="0">
                <a:latin typeface="+mj-lt"/>
              </a:rPr>
              <a:t> (Rappels de seconde : changement d'état et échange d'énergie ; Rappels de première : Energie de réaction de combustion ; Rappels de Terminale : intro à la thermodynamique) ; </a:t>
            </a:r>
            <a:r>
              <a:rPr lang="fr-FR" sz="1900" b="1" dirty="0">
                <a:solidFill>
                  <a:schemeClr val="accent6">
                    <a:lumMod val="60000"/>
                    <a:lumOff val="40000"/>
                  </a:schemeClr>
                </a:solidFill>
                <a:latin typeface="+mj-lt"/>
              </a:rPr>
              <a:t>Chimie - Quantité de matière </a:t>
            </a:r>
            <a:r>
              <a:rPr lang="fr-FR" sz="1900" dirty="0">
                <a:latin typeface="+mj-lt"/>
              </a:rPr>
              <a:t>(Rappels de première : Masse molaire et quantité de matière) ; </a:t>
            </a:r>
            <a:r>
              <a:rPr lang="fr-FR" sz="1900" b="1" dirty="0">
                <a:solidFill>
                  <a:schemeClr val="accent6">
                    <a:lumMod val="60000"/>
                    <a:lumOff val="40000"/>
                  </a:schemeClr>
                </a:solidFill>
                <a:latin typeface="+mj-lt"/>
              </a:rPr>
              <a:t>Chimie – Structure des atomes et des molécules</a:t>
            </a:r>
            <a:r>
              <a:rPr lang="fr-FR" sz="1900" dirty="0">
                <a:solidFill>
                  <a:schemeClr val="accent6">
                    <a:lumMod val="60000"/>
                    <a:lumOff val="40000"/>
                  </a:schemeClr>
                </a:solidFill>
                <a:latin typeface="+mj-lt"/>
              </a:rPr>
              <a:t> </a:t>
            </a:r>
            <a:r>
              <a:rPr lang="fr-FR" sz="1900" dirty="0">
                <a:latin typeface="+mj-lt"/>
              </a:rPr>
              <a:t>(Rappels de seconde : structure de l'atome et du noyau ; Rappels de seconde : configuration électronique ; Rappels de première : Transitions électroniques et énergie du photon ; Rappels de première : Schéma de Lewis et géométrie des molécules)</a:t>
            </a:r>
          </a:p>
        </p:txBody>
      </p:sp>
      <p:pic>
        <p:nvPicPr>
          <p:cNvPr id="6" name="Image 5">
            <a:extLst>
              <a:ext uri="{FF2B5EF4-FFF2-40B4-BE49-F238E27FC236}">
                <a16:creationId xmlns:a16="http://schemas.microsoft.com/office/drawing/2014/main" id="{5B278D85-D5D8-082D-0339-7AAA79D32817}"/>
              </a:ext>
            </a:extLst>
          </p:cNvPr>
          <p:cNvPicPr>
            <a:picLocks noChangeAspect="1"/>
          </p:cNvPicPr>
          <p:nvPr/>
        </p:nvPicPr>
        <p:blipFill>
          <a:blip r:embed="rId2"/>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389706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C183D7F6-B498-43B3-948B-1728B52AA6E4}">
                <adec:decorative xmlns:adec="http://schemas.microsoft.com/office/drawing/2017/decorative" val="1"/>
              </a:ext>
            </a:extLst>
          </p:cNvPr>
          <p:cNvGrpSpPr/>
          <p:nvPr/>
        </p:nvGrpSpPr>
        <p:grpSpPr>
          <a:xfrm>
            <a:off x="0" y="111319"/>
            <a:ext cx="257175" cy="443036"/>
            <a:chOff x="0" y="148425"/>
            <a:chExt cx="342900" cy="590715"/>
          </a:xfrm>
        </p:grpSpPr>
        <p:sp>
          <p:nvSpPr>
            <p:cNvPr id="4" name="Rectangle 3"/>
            <p:cNvSpPr/>
            <p:nvPr/>
          </p:nvSpPr>
          <p:spPr>
            <a:xfrm>
              <a:off x="0" y="148425"/>
              <a:ext cx="213360" cy="5907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sp>
          <p:nvSpPr>
            <p:cNvPr id="5" name="Rectangle 4"/>
            <p:cNvSpPr/>
            <p:nvPr/>
          </p:nvSpPr>
          <p:spPr>
            <a:xfrm>
              <a:off x="251460" y="148425"/>
              <a:ext cx="91440" cy="5907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srgbClr val="FFFFFF"/>
                </a:solidFill>
                <a:latin typeface="Calibri" panose="020F0502020204030204"/>
              </a:endParaRPr>
            </a:p>
          </p:txBody>
        </p:sp>
      </p:grpSp>
      <p:sp>
        <p:nvSpPr>
          <p:cNvPr id="6" name="Rectangle 5"/>
          <p:cNvSpPr/>
          <p:nvPr/>
        </p:nvSpPr>
        <p:spPr>
          <a:xfrm>
            <a:off x="4052455" y="3516284"/>
            <a:ext cx="554874" cy="99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fr-FR" sz="1350" dirty="0">
              <a:solidFill>
                <a:srgbClr val="FFFFFF"/>
              </a:solidFill>
              <a:latin typeface="Calibri" panose="020F0502020204030204"/>
            </a:endParaRPr>
          </a:p>
        </p:txBody>
      </p:sp>
      <p:sp>
        <p:nvSpPr>
          <p:cNvPr id="7" name="ZoneTexte 6">
            <a:extLst>
              <a:ext uri="{FF2B5EF4-FFF2-40B4-BE49-F238E27FC236}">
                <a16:creationId xmlns:a16="http://schemas.microsoft.com/office/drawing/2014/main" id="{8C7C65A4-58EF-F89A-B2BB-D852F258B3B6}"/>
              </a:ext>
            </a:extLst>
          </p:cNvPr>
          <p:cNvSpPr txBox="1"/>
          <p:nvPr/>
        </p:nvSpPr>
        <p:spPr>
          <a:xfrm>
            <a:off x="160020" y="1242413"/>
            <a:ext cx="8532496" cy="2677656"/>
          </a:xfrm>
          <a:prstGeom prst="rect">
            <a:avLst/>
          </a:prstGeom>
          <a:noFill/>
        </p:spPr>
        <p:txBody>
          <a:bodyPr wrap="square" rtlCol="0">
            <a:spAutoFit/>
          </a:bodyPr>
          <a:lstStyle/>
          <a:p>
            <a:pPr algn="just"/>
            <a:r>
              <a:rPr lang="fr-FR" sz="2400" dirty="0">
                <a:latin typeface="+mj-lt"/>
              </a:rPr>
              <a:t>Si vous avez des questions concernant le parcours d’été, </a:t>
            </a:r>
            <a:r>
              <a:rPr lang="fr-FR" sz="2400">
                <a:latin typeface="+mj-lt"/>
              </a:rPr>
              <a:t>vous pouvez </a:t>
            </a:r>
            <a:r>
              <a:rPr lang="fr-FR" sz="2400" dirty="0">
                <a:latin typeface="+mj-lt"/>
              </a:rPr>
              <a:t>contacter Céline Decamps, enseignante en Mathématiques : </a:t>
            </a:r>
            <a:r>
              <a:rPr lang="fr-FR" sz="2400" dirty="0">
                <a:latin typeface="+mj-lt"/>
                <a:hlinkClick r:id="rId2"/>
              </a:rPr>
              <a:t>celine.decamps@unilim.fr</a:t>
            </a:r>
            <a:endParaRPr lang="fr-FR" sz="2400" dirty="0">
              <a:latin typeface="+mj-lt"/>
            </a:endParaRPr>
          </a:p>
          <a:p>
            <a:pPr algn="just"/>
            <a:endParaRPr lang="fr-FR" sz="2400" dirty="0">
              <a:latin typeface="+mj-lt"/>
            </a:endParaRPr>
          </a:p>
          <a:p>
            <a:pPr algn="just"/>
            <a:r>
              <a:rPr lang="fr-FR" sz="2400" dirty="0">
                <a:latin typeface="+mj-lt"/>
              </a:rPr>
              <a:t>Un questionnaire anonyme sera proposé après la rentrée afin d’avoir un retour sur ce parcours et partager les ressentis.</a:t>
            </a:r>
          </a:p>
          <a:p>
            <a:pPr algn="just"/>
            <a:r>
              <a:rPr lang="fr-FR" sz="2400" dirty="0">
                <a:latin typeface="+mj-lt"/>
              </a:rPr>
              <a:t>Nous vous remercions par avance de votre participation.</a:t>
            </a:r>
          </a:p>
        </p:txBody>
      </p:sp>
      <p:sp>
        <p:nvSpPr>
          <p:cNvPr id="2" name="TextBox 1133">
            <a:extLst>
              <a:ext uri="{FF2B5EF4-FFF2-40B4-BE49-F238E27FC236}">
                <a16:creationId xmlns:a16="http://schemas.microsoft.com/office/drawing/2014/main" id="{BFCC268F-135A-CDF0-CC62-390C7A4592EA}"/>
              </a:ext>
            </a:extLst>
          </p:cNvPr>
          <p:cNvSpPr txBox="1"/>
          <p:nvPr/>
        </p:nvSpPr>
        <p:spPr>
          <a:xfrm>
            <a:off x="364178" y="146776"/>
            <a:ext cx="6901785" cy="445635"/>
          </a:xfrm>
          <a:prstGeom prst="rect">
            <a:avLst/>
          </a:prstGeom>
          <a:noFill/>
        </p:spPr>
        <p:txBody>
          <a:bodyPr wrap="square" rtlCol="0">
            <a:spAutoFit/>
          </a:bodyPr>
          <a:lstStyle/>
          <a:p>
            <a:pPr defTabSz="685800" eaLnBrk="1" fontAlgn="auto" hangingPunct="1">
              <a:lnSpc>
                <a:spcPct val="80000"/>
              </a:lnSpc>
              <a:spcBef>
                <a:spcPts val="0"/>
              </a:spcBef>
              <a:spcAft>
                <a:spcPts val="0"/>
              </a:spcAft>
            </a:pPr>
            <a:r>
              <a:rPr lang="en-US" sz="2800" b="1" dirty="0">
                <a:solidFill>
                  <a:srgbClr val="E42618"/>
                </a:solidFill>
                <a:latin typeface="+mj-lt"/>
                <a:ea typeface="Lato Black" panose="020F0502020204030203" pitchFamily="34" charset="0"/>
                <a:cs typeface="Lato Black" panose="020F0502020204030203" pitchFamily="34" charset="0"/>
              </a:rPr>
              <a:t>Parcours d’été FIMI</a:t>
            </a:r>
          </a:p>
        </p:txBody>
      </p:sp>
      <p:pic>
        <p:nvPicPr>
          <p:cNvPr id="8" name="Image 7">
            <a:extLst>
              <a:ext uri="{FF2B5EF4-FFF2-40B4-BE49-F238E27FC236}">
                <a16:creationId xmlns:a16="http://schemas.microsoft.com/office/drawing/2014/main" id="{6D9DE85C-2738-83FD-68ED-2E5E249E48E5}"/>
              </a:ext>
            </a:extLst>
          </p:cNvPr>
          <p:cNvPicPr>
            <a:picLocks noChangeAspect="1"/>
          </p:cNvPicPr>
          <p:nvPr/>
        </p:nvPicPr>
        <p:blipFill>
          <a:blip r:embed="rId3"/>
          <a:srcRect l="14937" t="34749" r="15405" b="34704"/>
          <a:stretch>
            <a:fillRect/>
          </a:stretch>
        </p:blipFill>
        <p:spPr>
          <a:xfrm>
            <a:off x="8073921" y="119748"/>
            <a:ext cx="750543" cy="329139"/>
          </a:xfrm>
          <a:prstGeom prst="rect">
            <a:avLst/>
          </a:prstGeom>
        </p:spPr>
      </p:pic>
    </p:spTree>
    <p:extLst>
      <p:ext uri="{BB962C8B-B14F-4D97-AF65-F5344CB8AC3E}">
        <p14:creationId xmlns:p14="http://schemas.microsoft.com/office/powerpoint/2010/main" val="2762358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45B401B-0603-4066-84ED-61E1722D3911}"/>
              </a:ext>
              <a:ext uri="{C183D7F6-B498-43B3-948B-1728B52AA6E4}">
                <adec:decorative xmlns:adec="http://schemas.microsoft.com/office/drawing/2017/decorative" val="1"/>
              </a:ext>
            </a:extLst>
          </p:cNvPr>
          <p:cNvSpPr/>
          <p:nvPr/>
        </p:nvSpPr>
        <p:spPr>
          <a:xfrm>
            <a:off x="-2" y="-90"/>
            <a:ext cx="9144002" cy="46687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eaLnBrk="1" fontAlgn="auto" hangingPunct="1">
              <a:lnSpc>
                <a:spcPct val="120000"/>
              </a:lnSpc>
              <a:spcBef>
                <a:spcPts val="0"/>
              </a:spcBef>
              <a:spcAft>
                <a:spcPts val="0"/>
              </a:spcAft>
              <a:defRPr/>
            </a:pPr>
            <a:endParaRPr lang="en-US" sz="1350" dirty="0">
              <a:solidFill>
                <a:srgbClr val="FFFFFF"/>
              </a:solidFill>
              <a:latin typeface="Lato" panose="020F0502020204030203" pitchFamily="34" charset="0"/>
              <a:ea typeface="Lato" panose="020F0502020204030203" pitchFamily="34" charset="0"/>
              <a:cs typeface="Lato" panose="020F0502020204030203" pitchFamily="34" charset="0"/>
            </a:endParaRPr>
          </a:p>
        </p:txBody>
      </p:sp>
      <p:sp>
        <p:nvSpPr>
          <p:cNvPr id="24" name="TextBox 21">
            <a:extLst>
              <a:ext uri="{FF2B5EF4-FFF2-40B4-BE49-F238E27FC236}">
                <a16:creationId xmlns:a16="http://schemas.microsoft.com/office/drawing/2014/main" id="{C8EADE66-7F06-4AEE-91AF-C7CCA9F7E842}"/>
              </a:ext>
            </a:extLst>
          </p:cNvPr>
          <p:cNvSpPr txBox="1"/>
          <p:nvPr/>
        </p:nvSpPr>
        <p:spPr>
          <a:xfrm>
            <a:off x="141148" y="1728305"/>
            <a:ext cx="8729949" cy="461665"/>
          </a:xfrm>
          <a:prstGeom prst="rect">
            <a:avLst/>
          </a:prstGeom>
          <a:noFill/>
        </p:spPr>
        <p:txBody>
          <a:bodyPr wrap="square" rtlCol="0">
            <a:spAutoFit/>
          </a:bodyPr>
          <a:lstStyle/>
          <a:p>
            <a:pPr algn="ctr" defTabSz="685800" eaLnBrk="1" fontAlgn="auto" hangingPunct="1">
              <a:spcBef>
                <a:spcPts val="0"/>
              </a:spcBef>
              <a:spcAft>
                <a:spcPts val="0"/>
              </a:spcAft>
              <a:defRPr/>
            </a:pPr>
            <a:r>
              <a:rPr lang="en-US" sz="2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Formation Initiale aux Métiers d’Ingénieur·e·s</a:t>
            </a:r>
          </a:p>
        </p:txBody>
      </p:sp>
      <p:sp>
        <p:nvSpPr>
          <p:cNvPr id="3" name="TextBox 22">
            <a:extLst>
              <a:ext uri="{FF2B5EF4-FFF2-40B4-BE49-F238E27FC236}">
                <a16:creationId xmlns:a16="http://schemas.microsoft.com/office/drawing/2014/main" id="{1EB91B7F-A40A-5419-E451-66BF20DC676B}"/>
              </a:ext>
            </a:extLst>
          </p:cNvPr>
          <p:cNvSpPr txBox="1"/>
          <p:nvPr/>
        </p:nvSpPr>
        <p:spPr>
          <a:xfrm>
            <a:off x="1118672" y="2305959"/>
            <a:ext cx="6774899" cy="400110"/>
          </a:xfrm>
          <a:prstGeom prst="rect">
            <a:avLst/>
          </a:prstGeom>
          <a:noFill/>
        </p:spPr>
        <p:txBody>
          <a:bodyPr wrap="square" rtlCol="0">
            <a:spAutoFit/>
          </a:bodyPr>
          <a:lstStyle/>
          <a:p>
            <a:pPr algn="ctr" defTabSz="685800" eaLnBrk="1" fontAlgn="auto" hangingPunct="1">
              <a:spcBef>
                <a:spcPts val="0"/>
              </a:spcBef>
              <a:spcAft>
                <a:spcPts val="0"/>
              </a:spcAft>
              <a:defRPr/>
            </a:pPr>
            <a:r>
              <a:rPr lang="en-US" sz="2000" spc="450" dirty="0">
                <a:solidFill>
                  <a:srgbClr val="FFFFFF"/>
                </a:solidFill>
                <a:latin typeface="Lato" panose="020F0502020204030203" pitchFamily="34" charset="0"/>
                <a:ea typeface="Lato" panose="020F0502020204030203" pitchFamily="34" charset="0"/>
                <a:cs typeface="Lato" panose="020F0502020204030203" pitchFamily="34" charset="0"/>
              </a:rPr>
              <a:t>FIMI</a:t>
            </a:r>
          </a:p>
        </p:txBody>
      </p:sp>
      <p:pic>
        <p:nvPicPr>
          <p:cNvPr id="4" name="Image 3">
            <a:extLst>
              <a:ext uri="{FF2B5EF4-FFF2-40B4-BE49-F238E27FC236}">
                <a16:creationId xmlns:a16="http://schemas.microsoft.com/office/drawing/2014/main" id="{7FB2CFD8-9820-E2FB-E683-5AF84AE05A72}"/>
              </a:ext>
            </a:extLst>
          </p:cNvPr>
          <p:cNvPicPr>
            <a:picLocks noChangeAspect="1"/>
          </p:cNvPicPr>
          <p:nvPr/>
        </p:nvPicPr>
        <p:blipFill>
          <a:blip r:embed="rId3"/>
          <a:stretch>
            <a:fillRect/>
          </a:stretch>
        </p:blipFill>
        <p:spPr>
          <a:xfrm>
            <a:off x="411048" y="3874510"/>
            <a:ext cx="1147163" cy="977424"/>
          </a:xfrm>
          <a:prstGeom prst="rect">
            <a:avLst/>
          </a:prstGeom>
        </p:spPr>
      </p:pic>
      <p:pic>
        <p:nvPicPr>
          <p:cNvPr id="5" name="Image 4">
            <a:extLst>
              <a:ext uri="{FF2B5EF4-FFF2-40B4-BE49-F238E27FC236}">
                <a16:creationId xmlns:a16="http://schemas.microsoft.com/office/drawing/2014/main" id="{F476E504-DC6F-2963-8522-E2A1892CF918}"/>
              </a:ext>
            </a:extLst>
          </p:cNvPr>
          <p:cNvPicPr>
            <a:picLocks noChangeAspect="1"/>
          </p:cNvPicPr>
          <p:nvPr/>
        </p:nvPicPr>
        <p:blipFill>
          <a:blip r:embed="rId4"/>
          <a:stretch>
            <a:fillRect/>
          </a:stretch>
        </p:blipFill>
        <p:spPr>
          <a:xfrm>
            <a:off x="3279358" y="1870645"/>
            <a:ext cx="2323191" cy="2323191"/>
          </a:xfrm>
          <a:prstGeom prst="rect">
            <a:avLst/>
          </a:prstGeom>
        </p:spPr>
      </p:pic>
    </p:spTree>
    <p:extLst>
      <p:ext uri="{BB962C8B-B14F-4D97-AF65-F5344CB8AC3E}">
        <p14:creationId xmlns:p14="http://schemas.microsoft.com/office/powerpoint/2010/main" val="134279827"/>
      </p:ext>
    </p:extLst>
  </p:cSld>
  <p:clrMapOvr>
    <a:masterClrMapping/>
  </p:clrMapOvr>
</p:sld>
</file>

<file path=ppt/theme/theme1.xml><?xml version="1.0" encoding="utf-8"?>
<a:theme xmlns:a="http://schemas.openxmlformats.org/drawingml/2006/main" name="1_Thème Office">
  <a:themeElements>
    <a:clrScheme name="INSA">
      <a:dk1>
        <a:srgbClr val="000000"/>
      </a:dk1>
      <a:lt1>
        <a:sysClr val="window" lastClr="FFFFFF"/>
      </a:lt1>
      <a:dk2>
        <a:srgbClr val="4F4D50"/>
      </a:dk2>
      <a:lt2>
        <a:srgbClr val="E42618"/>
      </a:lt2>
      <a:accent1>
        <a:srgbClr val="8A0066"/>
      </a:accent1>
      <a:accent2>
        <a:srgbClr val="E2007A"/>
      </a:accent2>
      <a:accent3>
        <a:srgbClr val="EB6E08"/>
      </a:accent3>
      <a:accent4>
        <a:srgbClr val="F0B600"/>
      </a:accent4>
      <a:accent5>
        <a:srgbClr val="F39200"/>
      </a:accent5>
      <a:accent6>
        <a:srgbClr val="CDCD00"/>
      </a:accent6>
      <a:hlink>
        <a:srgbClr val="959397"/>
      </a:hlink>
      <a:folHlink>
        <a:srgbClr val="4F4D5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PO-2020" id="{AD102C20-8DFA-704D-A156-2FDFF296127F}" vid="{87EB7A74-5B45-C84D-AB4D-3D79A7D32668}"/>
    </a:ext>
  </a:extLst>
</a:theme>
</file>

<file path=ppt/theme/theme2.xml><?xml version="1.0" encoding="utf-8"?>
<a:theme xmlns:a="http://schemas.openxmlformats.org/drawingml/2006/main" name="Conception personnalisé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PO-2020" id="{AD102C20-8DFA-704D-A156-2FDFF296127F}" vid="{7E0ABF6A-1B06-3747-A1AA-C331B52E4D47}"/>
    </a:ext>
  </a:extLst>
</a:theme>
</file>

<file path=ppt/theme/theme3.xml><?xml version="1.0" encoding="utf-8"?>
<a:theme xmlns:a="http://schemas.openxmlformats.org/drawingml/2006/main" name="2_Thème Office">
  <a:themeElements>
    <a:clrScheme name="Custom 1">
      <a:dk1>
        <a:srgbClr val="000000"/>
      </a:dk1>
      <a:lt1>
        <a:srgbClr val="FFFFFF"/>
      </a:lt1>
      <a:dk2>
        <a:srgbClr val="2F2F2F"/>
      </a:dk2>
      <a:lt2>
        <a:srgbClr val="E6E6E6"/>
      </a:lt2>
      <a:accent1>
        <a:srgbClr val="D83B01"/>
      </a:accent1>
      <a:accent2>
        <a:srgbClr val="2F2F2F"/>
      </a:accent2>
      <a:accent3>
        <a:srgbClr val="D2D2D2"/>
      </a:accent3>
      <a:accent4>
        <a:srgbClr val="E6E6E6"/>
      </a:accent4>
      <a:accent5>
        <a:srgbClr val="000000"/>
      </a:accent5>
      <a:accent6>
        <a:srgbClr val="D83B01"/>
      </a:accent6>
      <a:hlink>
        <a:srgbClr val="D83B01"/>
      </a:hlink>
      <a:folHlink>
        <a:srgbClr val="D83B0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01884_Coffee Shop Business Pitch Deck_RVA_v3.potx" id="{C1322C9F-FF28-439C-83B3-ADD70030630F}" vid="{FE0D3DD2-3091-4F75-9007-330AA7DC691F}"/>
    </a:ext>
  </a:extLst>
</a:theme>
</file>

<file path=ppt/theme/theme4.xml><?xml version="1.0" encoding="utf-8"?>
<a:theme xmlns:a="http://schemas.openxmlformats.org/drawingml/2006/main" name="3_Thème Office">
  <a:themeElements>
    <a:clrScheme name="Custom 1">
      <a:dk1>
        <a:srgbClr val="000000"/>
      </a:dk1>
      <a:lt1>
        <a:srgbClr val="FFFFFF"/>
      </a:lt1>
      <a:dk2>
        <a:srgbClr val="2F2F2F"/>
      </a:dk2>
      <a:lt2>
        <a:srgbClr val="E6E6E6"/>
      </a:lt2>
      <a:accent1>
        <a:srgbClr val="D83B01"/>
      </a:accent1>
      <a:accent2>
        <a:srgbClr val="2F2F2F"/>
      </a:accent2>
      <a:accent3>
        <a:srgbClr val="D2D2D2"/>
      </a:accent3>
      <a:accent4>
        <a:srgbClr val="E6E6E6"/>
      </a:accent4>
      <a:accent5>
        <a:srgbClr val="000000"/>
      </a:accent5>
      <a:accent6>
        <a:srgbClr val="D83B01"/>
      </a:accent6>
      <a:hlink>
        <a:srgbClr val="D83B01"/>
      </a:hlink>
      <a:folHlink>
        <a:srgbClr val="D83B0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01884_Coffee Shop Business Pitch Deck_RVA_v3.potx" id="{C1322C9F-FF28-439C-83B3-ADD70030630F}" vid="{FE0D3DD2-3091-4F75-9007-330AA7DC691F}"/>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JPO-2020</Template>
  <TotalTime>7527</TotalTime>
  <Words>1133</Words>
  <Application>Microsoft Office PowerPoint</Application>
  <PresentationFormat>Affichage à l'écran (16:9)</PresentationFormat>
  <Paragraphs>51</Paragraphs>
  <Slides>10</Slides>
  <Notes>2</Notes>
  <HiddenSlides>0</HiddenSlides>
  <MMClips>0</MMClips>
  <ScaleCrop>false</ScaleCrop>
  <HeadingPairs>
    <vt:vector size="6" baseType="variant">
      <vt:variant>
        <vt:lpstr>Polices utilisées</vt:lpstr>
      </vt:variant>
      <vt:variant>
        <vt:i4>5</vt:i4>
      </vt:variant>
      <vt:variant>
        <vt:lpstr>Thème</vt:lpstr>
      </vt:variant>
      <vt:variant>
        <vt:i4>4</vt:i4>
      </vt:variant>
      <vt:variant>
        <vt:lpstr>Titres des diapositives</vt:lpstr>
      </vt:variant>
      <vt:variant>
        <vt:i4>10</vt:i4>
      </vt:variant>
    </vt:vector>
  </HeadingPairs>
  <TitlesOfParts>
    <vt:vector size="19" baseType="lpstr">
      <vt:lpstr>Arial</vt:lpstr>
      <vt:lpstr>Calibri</vt:lpstr>
      <vt:lpstr>Lato</vt:lpstr>
      <vt:lpstr>Lato Black</vt:lpstr>
      <vt:lpstr>Wingdings 3</vt:lpstr>
      <vt:lpstr>1_Thème Office</vt:lpstr>
      <vt:lpstr>Conception personnalisée</vt:lpstr>
      <vt:lpstr>2_Thème Office</vt:lpstr>
      <vt:lpstr>3_Thème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CELINE HORY</cp:lastModifiedBy>
  <cp:revision>546</cp:revision>
  <dcterms:created xsi:type="dcterms:W3CDTF">2020-01-10T10:25:25Z</dcterms:created>
  <dcterms:modified xsi:type="dcterms:W3CDTF">2025-07-11T13:59:38Z</dcterms:modified>
</cp:coreProperties>
</file>